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93" r:id="rId2"/>
    <p:sldId id="257" r:id="rId3"/>
    <p:sldId id="258" r:id="rId4"/>
    <p:sldId id="259" r:id="rId5"/>
    <p:sldId id="260" r:id="rId6"/>
    <p:sldId id="261" r:id="rId7"/>
    <p:sldId id="267" r:id="rId8"/>
    <p:sldId id="262" r:id="rId9"/>
    <p:sldId id="268" r:id="rId10"/>
    <p:sldId id="294" r:id="rId11"/>
    <p:sldId id="266" r:id="rId12"/>
    <p:sldId id="265" r:id="rId13"/>
    <p:sldId id="269" r:id="rId14"/>
    <p:sldId id="270" r:id="rId15"/>
    <p:sldId id="277" r:id="rId16"/>
    <p:sldId id="271" r:id="rId17"/>
    <p:sldId id="278" r:id="rId18"/>
    <p:sldId id="279" r:id="rId19"/>
    <p:sldId id="280" r:id="rId20"/>
    <p:sldId id="281" r:id="rId21"/>
    <p:sldId id="272" r:id="rId22"/>
    <p:sldId id="282" r:id="rId23"/>
    <p:sldId id="273" r:id="rId24"/>
    <p:sldId id="274" r:id="rId25"/>
    <p:sldId id="275" r:id="rId26"/>
    <p:sldId id="276" r:id="rId27"/>
    <p:sldId id="283" r:id="rId28"/>
    <p:sldId id="284" r:id="rId29"/>
    <p:sldId id="285" r:id="rId30"/>
    <p:sldId id="286" r:id="rId31"/>
    <p:sldId id="292" r:id="rId32"/>
    <p:sldId id="287" r:id="rId33"/>
    <p:sldId id="290" r:id="rId34"/>
    <p:sldId id="288" r:id="rId35"/>
    <p:sldId id="289" r:id="rId36"/>
    <p:sldId id="291" r:id="rId37"/>
  </p:sldIdLst>
  <p:sldSz cx="9144000" cy="6858000" type="screen4x3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15620"/>
    <p:restoredTop sz="93250" autoAdjust="0"/>
  </p:normalViewPr>
  <p:slideViewPr>
    <p:cSldViewPr>
      <p:cViewPr varScale="1">
        <p:scale>
          <a:sx n="65" d="100"/>
          <a:sy n="65" d="100"/>
        </p:scale>
        <p:origin x="-1218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Line 2"/>
          <p:cNvSpPr>
            <a:spLocks noChangeShapeType="1"/>
          </p:cNvSpPr>
          <p:nvPr/>
        </p:nvSpPr>
        <p:spPr bwMode="auto">
          <a:xfrm>
            <a:off x="7315200" y="1066800"/>
            <a:ext cx="0" cy="449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s-E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ctrTitle"/>
          </p:nvPr>
        </p:nvSpPr>
        <p:spPr>
          <a:xfrm>
            <a:off x="323850" y="2997200"/>
            <a:ext cx="6781800" cy="2133600"/>
          </a:xfrm>
        </p:spPr>
        <p:txBody>
          <a:bodyPr/>
          <a:lstStyle>
            <a:lvl1pPr algn="r">
              <a:defRPr sz="4800"/>
            </a:lvl1pPr>
          </a:lstStyle>
          <a:p>
            <a:pPr lvl="0"/>
            <a:r>
              <a:rPr lang="es-ES" altLang="en-US" noProof="0" smtClean="0"/>
              <a:t>Haga clic para modificar el estilo de título del patrón</a:t>
            </a:r>
          </a:p>
        </p:txBody>
      </p:sp>
      <p:sp>
        <p:nvSpPr>
          <p:cNvPr id="5125" name="Rectangle 5"/>
          <p:cNvSpPr>
            <a:spLocks noGrp="1" noChangeArrowheads="1"/>
          </p:cNvSpPr>
          <p:nvPr>
            <p:ph type="dt" sz="half" idx="2"/>
          </p:nvPr>
        </p:nvSpPr>
        <p:spPr/>
        <p:txBody>
          <a:bodyPr/>
          <a:lstStyle>
            <a:lvl1pPr>
              <a:defRPr/>
            </a:lvl1pPr>
          </a:lstStyle>
          <a:p>
            <a:fld id="{B8A3BF50-AB40-4503-A380-28C75BC8AC2B}" type="datetimeFigureOut">
              <a:rPr lang="es-ES" smtClean="0"/>
              <a:t>04/05/2014</a:t>
            </a:fld>
            <a:endParaRPr lang="es-ES"/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>
            <a:lvl1pPr>
              <a:defRPr/>
            </a:lvl1pPr>
          </a:lstStyle>
          <a:p>
            <a:fld id="{5956AF19-1FF1-40A0-B673-87530183539F}" type="slidenum">
              <a:rPr lang="es-ES" smtClean="0"/>
              <a:t>‹Nº›</a:t>
            </a:fld>
            <a:endParaRPr lang="es-ES"/>
          </a:p>
        </p:txBody>
      </p:sp>
      <p:grpSp>
        <p:nvGrpSpPr>
          <p:cNvPr id="5128" name="Group 8"/>
          <p:cNvGrpSpPr>
            <a:grpSpLocks/>
          </p:cNvGrpSpPr>
          <p:nvPr/>
        </p:nvGrpSpPr>
        <p:grpSpPr bwMode="auto">
          <a:xfrm>
            <a:off x="7493000" y="2992438"/>
            <a:ext cx="1338263" cy="2189162"/>
            <a:chOff x="4704" y="1885"/>
            <a:chExt cx="843" cy="1379"/>
          </a:xfrm>
        </p:grpSpPr>
        <p:sp>
          <p:nvSpPr>
            <p:cNvPr id="5129" name="Oval 9"/>
            <p:cNvSpPr>
              <a:spLocks noChangeArrowheads="1"/>
            </p:cNvSpPr>
            <p:nvPr/>
          </p:nvSpPr>
          <p:spPr bwMode="auto">
            <a:xfrm>
              <a:off x="4704" y="1885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5130" name="Oval 10"/>
            <p:cNvSpPr>
              <a:spLocks noChangeArrowheads="1"/>
            </p:cNvSpPr>
            <p:nvPr/>
          </p:nvSpPr>
          <p:spPr bwMode="auto">
            <a:xfrm>
              <a:off x="4883" y="1885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5131" name="Oval 11"/>
            <p:cNvSpPr>
              <a:spLocks noChangeArrowheads="1"/>
            </p:cNvSpPr>
            <p:nvPr/>
          </p:nvSpPr>
          <p:spPr bwMode="auto">
            <a:xfrm>
              <a:off x="5062" y="1885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5132" name="Oval 12"/>
            <p:cNvSpPr>
              <a:spLocks noChangeArrowheads="1"/>
            </p:cNvSpPr>
            <p:nvPr/>
          </p:nvSpPr>
          <p:spPr bwMode="auto">
            <a:xfrm>
              <a:off x="4704" y="2064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5133" name="Oval 13"/>
            <p:cNvSpPr>
              <a:spLocks noChangeArrowheads="1"/>
            </p:cNvSpPr>
            <p:nvPr/>
          </p:nvSpPr>
          <p:spPr bwMode="auto">
            <a:xfrm>
              <a:off x="4883" y="2064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5134" name="Oval 14"/>
            <p:cNvSpPr>
              <a:spLocks noChangeArrowheads="1"/>
            </p:cNvSpPr>
            <p:nvPr/>
          </p:nvSpPr>
          <p:spPr bwMode="auto">
            <a:xfrm>
              <a:off x="5062" y="2064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5135" name="Oval 15"/>
            <p:cNvSpPr>
              <a:spLocks noChangeArrowheads="1"/>
            </p:cNvSpPr>
            <p:nvPr/>
          </p:nvSpPr>
          <p:spPr bwMode="auto">
            <a:xfrm>
              <a:off x="5241" y="2064"/>
              <a:ext cx="127" cy="1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5136" name="Oval 16"/>
            <p:cNvSpPr>
              <a:spLocks noChangeArrowheads="1"/>
            </p:cNvSpPr>
            <p:nvPr/>
          </p:nvSpPr>
          <p:spPr bwMode="auto">
            <a:xfrm>
              <a:off x="4704" y="2243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5137" name="Oval 17"/>
            <p:cNvSpPr>
              <a:spLocks noChangeArrowheads="1"/>
            </p:cNvSpPr>
            <p:nvPr/>
          </p:nvSpPr>
          <p:spPr bwMode="auto">
            <a:xfrm>
              <a:off x="4883" y="2243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5138" name="Oval 18"/>
            <p:cNvSpPr>
              <a:spLocks noChangeArrowheads="1"/>
            </p:cNvSpPr>
            <p:nvPr/>
          </p:nvSpPr>
          <p:spPr bwMode="auto">
            <a:xfrm>
              <a:off x="5062" y="2243"/>
              <a:ext cx="127" cy="1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5139" name="Oval 19"/>
            <p:cNvSpPr>
              <a:spLocks noChangeArrowheads="1"/>
            </p:cNvSpPr>
            <p:nvPr/>
          </p:nvSpPr>
          <p:spPr bwMode="auto">
            <a:xfrm>
              <a:off x="5241" y="2243"/>
              <a:ext cx="127" cy="1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5140" name="Oval 20"/>
            <p:cNvSpPr>
              <a:spLocks noChangeArrowheads="1"/>
            </p:cNvSpPr>
            <p:nvPr/>
          </p:nvSpPr>
          <p:spPr bwMode="auto">
            <a:xfrm>
              <a:off x="5420" y="2243"/>
              <a:ext cx="127" cy="1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5141" name="Oval 21"/>
            <p:cNvSpPr>
              <a:spLocks noChangeArrowheads="1"/>
            </p:cNvSpPr>
            <p:nvPr/>
          </p:nvSpPr>
          <p:spPr bwMode="auto">
            <a:xfrm>
              <a:off x="4704" y="2421"/>
              <a:ext cx="127" cy="12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5142" name="Oval 22"/>
            <p:cNvSpPr>
              <a:spLocks noChangeArrowheads="1"/>
            </p:cNvSpPr>
            <p:nvPr/>
          </p:nvSpPr>
          <p:spPr bwMode="auto">
            <a:xfrm>
              <a:off x="4883" y="2421"/>
              <a:ext cx="127" cy="12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5143" name="Oval 23"/>
            <p:cNvSpPr>
              <a:spLocks noChangeArrowheads="1"/>
            </p:cNvSpPr>
            <p:nvPr/>
          </p:nvSpPr>
          <p:spPr bwMode="auto">
            <a:xfrm>
              <a:off x="5062" y="2421"/>
              <a:ext cx="127" cy="12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5144" name="Oval 24"/>
            <p:cNvSpPr>
              <a:spLocks noChangeArrowheads="1"/>
            </p:cNvSpPr>
            <p:nvPr/>
          </p:nvSpPr>
          <p:spPr bwMode="auto">
            <a:xfrm>
              <a:off x="5241" y="2421"/>
              <a:ext cx="127" cy="12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5145" name="Oval 25"/>
            <p:cNvSpPr>
              <a:spLocks noChangeArrowheads="1"/>
            </p:cNvSpPr>
            <p:nvPr/>
          </p:nvSpPr>
          <p:spPr bwMode="auto">
            <a:xfrm>
              <a:off x="4704" y="2600"/>
              <a:ext cx="127" cy="12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5146" name="Oval 26"/>
            <p:cNvSpPr>
              <a:spLocks noChangeArrowheads="1"/>
            </p:cNvSpPr>
            <p:nvPr/>
          </p:nvSpPr>
          <p:spPr bwMode="auto">
            <a:xfrm>
              <a:off x="4883" y="2600"/>
              <a:ext cx="127" cy="12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5147" name="Oval 27"/>
            <p:cNvSpPr>
              <a:spLocks noChangeArrowheads="1"/>
            </p:cNvSpPr>
            <p:nvPr/>
          </p:nvSpPr>
          <p:spPr bwMode="auto">
            <a:xfrm>
              <a:off x="5062" y="2600"/>
              <a:ext cx="127" cy="12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5148" name="Oval 28"/>
            <p:cNvSpPr>
              <a:spLocks noChangeArrowheads="1"/>
            </p:cNvSpPr>
            <p:nvPr/>
          </p:nvSpPr>
          <p:spPr bwMode="auto">
            <a:xfrm>
              <a:off x="5241" y="2600"/>
              <a:ext cx="127" cy="12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5149" name="Oval 29"/>
            <p:cNvSpPr>
              <a:spLocks noChangeArrowheads="1"/>
            </p:cNvSpPr>
            <p:nvPr/>
          </p:nvSpPr>
          <p:spPr bwMode="auto">
            <a:xfrm>
              <a:off x="5420" y="2600"/>
              <a:ext cx="127" cy="128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5150" name="Oval 30"/>
            <p:cNvSpPr>
              <a:spLocks noChangeArrowheads="1"/>
            </p:cNvSpPr>
            <p:nvPr/>
          </p:nvSpPr>
          <p:spPr bwMode="auto">
            <a:xfrm>
              <a:off x="4704" y="2779"/>
              <a:ext cx="127" cy="1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5151" name="Oval 31"/>
            <p:cNvSpPr>
              <a:spLocks noChangeArrowheads="1"/>
            </p:cNvSpPr>
            <p:nvPr/>
          </p:nvSpPr>
          <p:spPr bwMode="auto">
            <a:xfrm>
              <a:off x="4883" y="2779"/>
              <a:ext cx="127" cy="1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5152" name="Oval 32"/>
            <p:cNvSpPr>
              <a:spLocks noChangeArrowheads="1"/>
            </p:cNvSpPr>
            <p:nvPr/>
          </p:nvSpPr>
          <p:spPr bwMode="auto">
            <a:xfrm>
              <a:off x="5062" y="2779"/>
              <a:ext cx="127" cy="1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5153" name="Oval 33"/>
            <p:cNvSpPr>
              <a:spLocks noChangeArrowheads="1"/>
            </p:cNvSpPr>
            <p:nvPr/>
          </p:nvSpPr>
          <p:spPr bwMode="auto">
            <a:xfrm>
              <a:off x="5241" y="2779"/>
              <a:ext cx="127" cy="127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5154" name="Oval 34"/>
            <p:cNvSpPr>
              <a:spLocks noChangeArrowheads="1"/>
            </p:cNvSpPr>
            <p:nvPr/>
          </p:nvSpPr>
          <p:spPr bwMode="auto">
            <a:xfrm>
              <a:off x="4704" y="2958"/>
              <a:ext cx="127" cy="1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5155" name="Oval 35"/>
            <p:cNvSpPr>
              <a:spLocks noChangeArrowheads="1"/>
            </p:cNvSpPr>
            <p:nvPr/>
          </p:nvSpPr>
          <p:spPr bwMode="auto">
            <a:xfrm>
              <a:off x="4883" y="2958"/>
              <a:ext cx="127" cy="1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5156" name="Oval 36"/>
            <p:cNvSpPr>
              <a:spLocks noChangeArrowheads="1"/>
            </p:cNvSpPr>
            <p:nvPr/>
          </p:nvSpPr>
          <p:spPr bwMode="auto">
            <a:xfrm>
              <a:off x="5062" y="2958"/>
              <a:ext cx="127" cy="127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5157" name="Oval 37"/>
            <p:cNvSpPr>
              <a:spLocks noChangeArrowheads="1"/>
            </p:cNvSpPr>
            <p:nvPr/>
          </p:nvSpPr>
          <p:spPr bwMode="auto">
            <a:xfrm>
              <a:off x="5241" y="2958"/>
              <a:ext cx="127" cy="127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5158" name="Oval 38"/>
            <p:cNvSpPr>
              <a:spLocks noChangeArrowheads="1"/>
            </p:cNvSpPr>
            <p:nvPr/>
          </p:nvSpPr>
          <p:spPr bwMode="auto">
            <a:xfrm>
              <a:off x="4883" y="3137"/>
              <a:ext cx="127" cy="127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5159" name="Oval 39"/>
            <p:cNvSpPr>
              <a:spLocks noChangeArrowheads="1"/>
            </p:cNvSpPr>
            <p:nvPr/>
          </p:nvSpPr>
          <p:spPr bwMode="auto">
            <a:xfrm>
              <a:off x="5241" y="3137"/>
              <a:ext cx="127" cy="127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"/>
            </a:p>
          </p:txBody>
        </p:sp>
      </p:grpSp>
      <p:sp>
        <p:nvSpPr>
          <p:cNvPr id="5160" name="Line 40"/>
          <p:cNvSpPr>
            <a:spLocks noChangeShapeType="1"/>
          </p:cNvSpPr>
          <p:nvPr/>
        </p:nvSpPr>
        <p:spPr bwMode="auto">
          <a:xfrm>
            <a:off x="304800" y="2819400"/>
            <a:ext cx="8229600" cy="0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s-E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8A3BF50-AB40-4503-A380-28C75BC8AC2B}" type="datetimeFigureOut">
              <a:rPr lang="es-ES" smtClean="0"/>
              <a:t>04/05/2014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956AF19-1FF1-40A0-B673-87530183539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95406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122238"/>
            <a:ext cx="2057400" cy="6008687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122238"/>
            <a:ext cx="6019800" cy="6008687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8A3BF50-AB40-4503-A380-28C75BC8AC2B}" type="datetimeFigureOut">
              <a:rPr lang="es-ES" smtClean="0"/>
              <a:t>04/05/2014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956AF19-1FF1-40A0-B673-87530183539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689754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8A3BF50-AB40-4503-A380-28C75BC8AC2B}" type="datetimeFigureOut">
              <a:rPr lang="es-ES" smtClean="0"/>
              <a:t>04/05/2014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956AF19-1FF1-40A0-B673-87530183539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119783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8A3BF50-AB40-4503-A380-28C75BC8AC2B}" type="datetimeFigureOut">
              <a:rPr lang="es-ES" smtClean="0"/>
              <a:t>04/05/2014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956AF19-1FF1-40A0-B673-87530183539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19832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719263"/>
            <a:ext cx="4038600" cy="44116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719263"/>
            <a:ext cx="4038600" cy="44116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8A3BF50-AB40-4503-A380-28C75BC8AC2B}" type="datetimeFigureOut">
              <a:rPr lang="es-ES" smtClean="0"/>
              <a:t>04/05/2014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956AF19-1FF1-40A0-B673-87530183539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692761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8A3BF50-AB40-4503-A380-28C75BC8AC2B}" type="datetimeFigureOut">
              <a:rPr lang="es-ES" smtClean="0"/>
              <a:t>04/05/2014</a:t>
            </a:fld>
            <a:endParaRPr lang="es-ES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956AF19-1FF1-40A0-B673-87530183539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093655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8A3BF50-AB40-4503-A380-28C75BC8AC2B}" type="datetimeFigureOut">
              <a:rPr lang="es-ES" smtClean="0"/>
              <a:t>04/05/2014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956AF19-1FF1-40A0-B673-87530183539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012328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8A3BF50-AB40-4503-A380-28C75BC8AC2B}" type="datetimeFigureOut">
              <a:rPr lang="es-ES" smtClean="0"/>
              <a:t>04/05/2014</a:t>
            </a:fld>
            <a:endParaRPr lang="es-ES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956AF19-1FF1-40A0-B673-87530183539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443693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8A3BF50-AB40-4503-A380-28C75BC8AC2B}" type="datetimeFigureOut">
              <a:rPr lang="es-ES" smtClean="0"/>
              <a:t>04/05/2014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956AF19-1FF1-40A0-B673-87530183539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048709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smtClean="0"/>
              <a:t>Haga clic en el icono para agregar una imagen</a:t>
            </a:r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8A3BF50-AB40-4503-A380-28C75BC8AC2B}" type="datetimeFigureOut">
              <a:rPr lang="es-ES" smtClean="0"/>
              <a:t>04/05/2014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956AF19-1FF1-40A0-B673-87530183539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732479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Line 2"/>
          <p:cNvSpPr>
            <a:spLocks noChangeShapeType="1"/>
          </p:cNvSpPr>
          <p:nvPr/>
        </p:nvSpPr>
        <p:spPr bwMode="auto">
          <a:xfrm>
            <a:off x="7962900" y="152400"/>
            <a:ext cx="0" cy="1524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s-ES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122238"/>
            <a:ext cx="7543800" cy="1435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s-ES" altLang="en-US" smtClean="0"/>
              <a:t>Haga clic para cambiar el estilo de título	</a:t>
            </a:r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719263"/>
            <a:ext cx="8229600" cy="4411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altLang="en-US" smtClean="0"/>
              <a:t>Haga clic para modificar el estilo de texto del patrón</a:t>
            </a:r>
          </a:p>
          <a:p>
            <a:pPr lvl="1"/>
            <a:r>
              <a:rPr lang="es-ES" altLang="en-US" smtClean="0"/>
              <a:t>Segundo nivel</a:t>
            </a:r>
          </a:p>
          <a:p>
            <a:pPr lvl="2"/>
            <a:r>
              <a:rPr lang="es-ES" altLang="en-US" smtClean="0"/>
              <a:t>Tercer nivel</a:t>
            </a:r>
          </a:p>
          <a:p>
            <a:pPr lvl="3"/>
            <a:r>
              <a:rPr lang="es-ES" altLang="en-US" smtClean="0"/>
              <a:t>Cuarto nivel</a:t>
            </a:r>
          </a:p>
          <a:p>
            <a:pPr lvl="4"/>
            <a:r>
              <a:rPr lang="es-ES" altLang="en-US" smtClean="0"/>
              <a:t>Quinto nivel</a:t>
            </a:r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/>
            </a:lvl1pPr>
          </a:lstStyle>
          <a:p>
            <a:fld id="{B8A3BF50-AB40-4503-A380-28C75BC8AC2B}" type="datetimeFigureOut">
              <a:rPr lang="es-ES" smtClean="0"/>
              <a:t>04/05/2014</a:t>
            </a:fld>
            <a:endParaRPr lang="es-ES"/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000"/>
            </a:lvl1pPr>
          </a:lstStyle>
          <a:p>
            <a:endParaRPr lang="es-ES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/>
            </a:lvl1pPr>
          </a:lstStyle>
          <a:p>
            <a:fld id="{5956AF19-1FF1-40A0-B673-87530183539F}" type="slidenum">
              <a:rPr lang="es-ES" smtClean="0"/>
              <a:t>‹Nº›</a:t>
            </a:fld>
            <a:endParaRPr lang="es-ES"/>
          </a:p>
        </p:txBody>
      </p:sp>
      <p:grpSp>
        <p:nvGrpSpPr>
          <p:cNvPr id="4104" name="Group 8"/>
          <p:cNvGrpSpPr>
            <a:grpSpLocks/>
          </p:cNvGrpSpPr>
          <p:nvPr/>
        </p:nvGrpSpPr>
        <p:grpSpPr bwMode="auto">
          <a:xfrm>
            <a:off x="8153400" y="152400"/>
            <a:ext cx="792163" cy="1295400"/>
            <a:chOff x="5136" y="960"/>
            <a:chExt cx="528" cy="864"/>
          </a:xfrm>
        </p:grpSpPr>
        <p:sp>
          <p:nvSpPr>
            <p:cNvPr id="4105" name="Oval 9"/>
            <p:cNvSpPr>
              <a:spLocks noChangeArrowheads="1"/>
            </p:cNvSpPr>
            <p:nvPr/>
          </p:nvSpPr>
          <p:spPr bwMode="auto">
            <a:xfrm>
              <a:off x="5136" y="960"/>
              <a:ext cx="80" cy="8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4106" name="Oval 10"/>
            <p:cNvSpPr>
              <a:spLocks noChangeArrowheads="1"/>
            </p:cNvSpPr>
            <p:nvPr/>
          </p:nvSpPr>
          <p:spPr bwMode="auto">
            <a:xfrm>
              <a:off x="5248" y="960"/>
              <a:ext cx="80" cy="8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4107" name="Oval 11"/>
            <p:cNvSpPr>
              <a:spLocks noChangeArrowheads="1"/>
            </p:cNvSpPr>
            <p:nvPr/>
          </p:nvSpPr>
          <p:spPr bwMode="auto">
            <a:xfrm>
              <a:off x="5360" y="960"/>
              <a:ext cx="80" cy="8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4108" name="Oval 12"/>
            <p:cNvSpPr>
              <a:spLocks noChangeArrowheads="1"/>
            </p:cNvSpPr>
            <p:nvPr/>
          </p:nvSpPr>
          <p:spPr bwMode="auto">
            <a:xfrm>
              <a:off x="5136" y="1072"/>
              <a:ext cx="80" cy="8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4109" name="Oval 13"/>
            <p:cNvSpPr>
              <a:spLocks noChangeArrowheads="1"/>
            </p:cNvSpPr>
            <p:nvPr/>
          </p:nvSpPr>
          <p:spPr bwMode="auto">
            <a:xfrm>
              <a:off x="5248" y="1072"/>
              <a:ext cx="80" cy="8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4110" name="Oval 14"/>
            <p:cNvSpPr>
              <a:spLocks noChangeArrowheads="1"/>
            </p:cNvSpPr>
            <p:nvPr/>
          </p:nvSpPr>
          <p:spPr bwMode="auto">
            <a:xfrm>
              <a:off x="5360" y="1072"/>
              <a:ext cx="80" cy="8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4111" name="Oval 15"/>
            <p:cNvSpPr>
              <a:spLocks noChangeArrowheads="1"/>
            </p:cNvSpPr>
            <p:nvPr/>
          </p:nvSpPr>
          <p:spPr bwMode="auto">
            <a:xfrm>
              <a:off x="5472" y="1072"/>
              <a:ext cx="80" cy="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4112" name="Oval 16"/>
            <p:cNvSpPr>
              <a:spLocks noChangeArrowheads="1"/>
            </p:cNvSpPr>
            <p:nvPr/>
          </p:nvSpPr>
          <p:spPr bwMode="auto">
            <a:xfrm>
              <a:off x="5136" y="1184"/>
              <a:ext cx="80" cy="8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4113" name="Oval 17"/>
            <p:cNvSpPr>
              <a:spLocks noChangeArrowheads="1"/>
            </p:cNvSpPr>
            <p:nvPr/>
          </p:nvSpPr>
          <p:spPr bwMode="auto">
            <a:xfrm>
              <a:off x="5248" y="1184"/>
              <a:ext cx="80" cy="8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4114" name="Oval 18"/>
            <p:cNvSpPr>
              <a:spLocks noChangeArrowheads="1"/>
            </p:cNvSpPr>
            <p:nvPr/>
          </p:nvSpPr>
          <p:spPr bwMode="auto">
            <a:xfrm>
              <a:off x="5360" y="1184"/>
              <a:ext cx="80" cy="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4115" name="Oval 19"/>
            <p:cNvSpPr>
              <a:spLocks noChangeArrowheads="1"/>
            </p:cNvSpPr>
            <p:nvPr/>
          </p:nvSpPr>
          <p:spPr bwMode="auto">
            <a:xfrm>
              <a:off x="5472" y="1184"/>
              <a:ext cx="80" cy="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4116" name="Oval 20"/>
            <p:cNvSpPr>
              <a:spLocks noChangeArrowheads="1"/>
            </p:cNvSpPr>
            <p:nvPr/>
          </p:nvSpPr>
          <p:spPr bwMode="auto">
            <a:xfrm>
              <a:off x="5584" y="1184"/>
              <a:ext cx="80" cy="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4117" name="Oval 21"/>
            <p:cNvSpPr>
              <a:spLocks noChangeArrowheads="1"/>
            </p:cNvSpPr>
            <p:nvPr/>
          </p:nvSpPr>
          <p:spPr bwMode="auto">
            <a:xfrm>
              <a:off x="5136" y="1296"/>
              <a:ext cx="80" cy="8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4118" name="Oval 22"/>
            <p:cNvSpPr>
              <a:spLocks noChangeArrowheads="1"/>
            </p:cNvSpPr>
            <p:nvPr/>
          </p:nvSpPr>
          <p:spPr bwMode="auto">
            <a:xfrm>
              <a:off x="5248" y="1296"/>
              <a:ext cx="80" cy="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4119" name="Oval 23"/>
            <p:cNvSpPr>
              <a:spLocks noChangeArrowheads="1"/>
            </p:cNvSpPr>
            <p:nvPr/>
          </p:nvSpPr>
          <p:spPr bwMode="auto">
            <a:xfrm>
              <a:off x="5360" y="1296"/>
              <a:ext cx="80" cy="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4120" name="Oval 24"/>
            <p:cNvSpPr>
              <a:spLocks noChangeArrowheads="1"/>
            </p:cNvSpPr>
            <p:nvPr/>
          </p:nvSpPr>
          <p:spPr bwMode="auto">
            <a:xfrm>
              <a:off x="5472" y="1296"/>
              <a:ext cx="80" cy="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4121" name="Oval 25"/>
            <p:cNvSpPr>
              <a:spLocks noChangeArrowheads="1"/>
            </p:cNvSpPr>
            <p:nvPr/>
          </p:nvSpPr>
          <p:spPr bwMode="auto">
            <a:xfrm>
              <a:off x="5136" y="1408"/>
              <a:ext cx="80" cy="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4122" name="Oval 26"/>
            <p:cNvSpPr>
              <a:spLocks noChangeArrowheads="1"/>
            </p:cNvSpPr>
            <p:nvPr/>
          </p:nvSpPr>
          <p:spPr bwMode="auto">
            <a:xfrm>
              <a:off x="5248" y="1408"/>
              <a:ext cx="80" cy="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4123" name="Oval 27"/>
            <p:cNvSpPr>
              <a:spLocks noChangeArrowheads="1"/>
            </p:cNvSpPr>
            <p:nvPr/>
          </p:nvSpPr>
          <p:spPr bwMode="auto">
            <a:xfrm>
              <a:off x="5360" y="1408"/>
              <a:ext cx="80" cy="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4124" name="Oval 28"/>
            <p:cNvSpPr>
              <a:spLocks noChangeArrowheads="1"/>
            </p:cNvSpPr>
            <p:nvPr/>
          </p:nvSpPr>
          <p:spPr bwMode="auto">
            <a:xfrm>
              <a:off x="5472" y="1408"/>
              <a:ext cx="80" cy="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4125" name="Oval 29"/>
            <p:cNvSpPr>
              <a:spLocks noChangeArrowheads="1"/>
            </p:cNvSpPr>
            <p:nvPr/>
          </p:nvSpPr>
          <p:spPr bwMode="auto">
            <a:xfrm>
              <a:off x="5584" y="1408"/>
              <a:ext cx="80" cy="8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4126" name="Oval 30"/>
            <p:cNvSpPr>
              <a:spLocks noChangeArrowheads="1"/>
            </p:cNvSpPr>
            <p:nvPr/>
          </p:nvSpPr>
          <p:spPr bwMode="auto">
            <a:xfrm>
              <a:off x="5136" y="1520"/>
              <a:ext cx="80" cy="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4127" name="Oval 31"/>
            <p:cNvSpPr>
              <a:spLocks noChangeArrowheads="1"/>
            </p:cNvSpPr>
            <p:nvPr/>
          </p:nvSpPr>
          <p:spPr bwMode="auto">
            <a:xfrm>
              <a:off x="5248" y="1520"/>
              <a:ext cx="80" cy="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4128" name="Oval 32"/>
            <p:cNvSpPr>
              <a:spLocks noChangeArrowheads="1"/>
            </p:cNvSpPr>
            <p:nvPr/>
          </p:nvSpPr>
          <p:spPr bwMode="auto">
            <a:xfrm>
              <a:off x="5360" y="1520"/>
              <a:ext cx="80" cy="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4129" name="Oval 33"/>
            <p:cNvSpPr>
              <a:spLocks noChangeArrowheads="1"/>
            </p:cNvSpPr>
            <p:nvPr/>
          </p:nvSpPr>
          <p:spPr bwMode="auto">
            <a:xfrm>
              <a:off x="5472" y="1520"/>
              <a:ext cx="80" cy="8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4130" name="Oval 34"/>
            <p:cNvSpPr>
              <a:spLocks noChangeArrowheads="1"/>
            </p:cNvSpPr>
            <p:nvPr/>
          </p:nvSpPr>
          <p:spPr bwMode="auto">
            <a:xfrm>
              <a:off x="5136" y="1632"/>
              <a:ext cx="80" cy="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4131" name="Oval 35"/>
            <p:cNvSpPr>
              <a:spLocks noChangeArrowheads="1"/>
            </p:cNvSpPr>
            <p:nvPr/>
          </p:nvSpPr>
          <p:spPr bwMode="auto">
            <a:xfrm>
              <a:off x="5248" y="1632"/>
              <a:ext cx="80" cy="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4132" name="Oval 36"/>
            <p:cNvSpPr>
              <a:spLocks noChangeArrowheads="1"/>
            </p:cNvSpPr>
            <p:nvPr/>
          </p:nvSpPr>
          <p:spPr bwMode="auto">
            <a:xfrm>
              <a:off x="5360" y="1632"/>
              <a:ext cx="80" cy="8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4133" name="Oval 37"/>
            <p:cNvSpPr>
              <a:spLocks noChangeArrowheads="1"/>
            </p:cNvSpPr>
            <p:nvPr/>
          </p:nvSpPr>
          <p:spPr bwMode="auto">
            <a:xfrm>
              <a:off x="5472" y="1632"/>
              <a:ext cx="80" cy="8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4134" name="Oval 38"/>
            <p:cNvSpPr>
              <a:spLocks noChangeArrowheads="1"/>
            </p:cNvSpPr>
            <p:nvPr/>
          </p:nvSpPr>
          <p:spPr bwMode="auto">
            <a:xfrm>
              <a:off x="5248" y="1744"/>
              <a:ext cx="80" cy="8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4135" name="Oval 39"/>
            <p:cNvSpPr>
              <a:spLocks noChangeArrowheads="1"/>
            </p:cNvSpPr>
            <p:nvPr/>
          </p:nvSpPr>
          <p:spPr bwMode="auto">
            <a:xfrm>
              <a:off x="5472" y="1744"/>
              <a:ext cx="80" cy="8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"/>
            </a:p>
          </p:txBody>
        </p:sp>
      </p:grpSp>
      <p:sp>
        <p:nvSpPr>
          <p:cNvPr id="4136" name="Line 40"/>
          <p:cNvSpPr>
            <a:spLocks noChangeShapeType="1"/>
          </p:cNvSpPr>
          <p:nvPr/>
        </p:nvSpPr>
        <p:spPr bwMode="auto">
          <a:xfrm>
            <a:off x="539750" y="1484313"/>
            <a:ext cx="8067675" cy="0"/>
          </a:xfrm>
          <a:prstGeom prst="line">
            <a:avLst/>
          </a:prstGeom>
          <a:noFill/>
          <a:ln w="50800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id="1" dur="indefinite" restart="never" nodeType="tmRoot"/>
      </p:par>
    </p:tnLst>
  </p:timing>
  <p:txStyles>
    <p:titleStyle>
      <a:lvl1pPr algn="l" rtl="0" eaLnBrk="1" fontAlgn="base" hangingPunct="1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SzPct val="70000"/>
        <a:buFont typeface="Wingdings" pitchFamily="2" charset="2"/>
        <a:buChar char="l"/>
        <a:defRPr sz="3000">
          <a:solidFill>
            <a:schemeClr val="tx1"/>
          </a:solidFill>
          <a:latin typeface="+mn-lt"/>
          <a:ea typeface="+mn-ea"/>
          <a:cs typeface="+mn-cs"/>
        </a:defRPr>
      </a:lvl1pPr>
      <a:lvl2pPr marL="692150" indent="-34766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l"/>
        <a:defRPr sz="2600">
          <a:solidFill>
            <a:schemeClr val="tx1"/>
          </a:solidFill>
          <a:latin typeface="+mn-lt"/>
          <a:cs typeface="+mn-cs"/>
        </a:defRPr>
      </a:lvl2pPr>
      <a:lvl3pPr marL="987425" indent="-29368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itchFamily="2" charset="2"/>
        <a:buChar char="l"/>
        <a:defRPr sz="2300">
          <a:solidFill>
            <a:schemeClr val="tx1"/>
          </a:solidFill>
          <a:latin typeface="+mn-lt"/>
          <a:cs typeface="+mn-cs"/>
        </a:defRPr>
      </a:lvl3pPr>
      <a:lvl4pPr marL="1281113" indent="-29210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  <a:cs typeface="+mn-cs"/>
        </a:defRPr>
      </a:lvl4pPr>
      <a:lvl5pPr marL="1598613" indent="-315913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2000">
          <a:solidFill>
            <a:schemeClr val="tx1"/>
          </a:solidFill>
          <a:latin typeface="+mn-lt"/>
          <a:cs typeface="+mn-cs"/>
        </a:defRPr>
      </a:lvl5pPr>
      <a:lvl6pPr marL="2055813" indent="-315913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2000">
          <a:solidFill>
            <a:schemeClr val="tx1"/>
          </a:solidFill>
          <a:latin typeface="+mn-lt"/>
          <a:cs typeface="+mn-cs"/>
        </a:defRPr>
      </a:lvl6pPr>
      <a:lvl7pPr marL="2513013" indent="-315913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2000">
          <a:solidFill>
            <a:schemeClr val="tx1"/>
          </a:solidFill>
          <a:latin typeface="+mn-lt"/>
          <a:cs typeface="+mn-cs"/>
        </a:defRPr>
      </a:lvl7pPr>
      <a:lvl8pPr marL="2970213" indent="-315913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2000">
          <a:solidFill>
            <a:schemeClr val="tx1"/>
          </a:solidFill>
          <a:latin typeface="+mn-lt"/>
          <a:cs typeface="+mn-cs"/>
        </a:defRPr>
      </a:lvl8pPr>
      <a:lvl9pPr marL="3427413" indent="-315913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95288" y="3429000"/>
            <a:ext cx="6781800" cy="2493963"/>
          </a:xfrm>
        </p:spPr>
        <p:txBody>
          <a:bodyPr/>
          <a:lstStyle/>
          <a:p>
            <a:r>
              <a:rPr lang="es-ES" dirty="0"/>
              <a:t>Tipos abstractos de datos: Listas, pilas y colas</a:t>
            </a:r>
            <a:endParaRPr lang="es-ES" dirty="0" smtClean="0"/>
          </a:p>
        </p:txBody>
      </p:sp>
    </p:spTree>
    <p:extLst>
      <p:ext uri="{BB962C8B-B14F-4D97-AF65-F5344CB8AC3E}">
        <p14:creationId xmlns:p14="http://schemas.microsoft.com/office/powerpoint/2010/main" val="4048895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9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89" t="15826" r="35491" b="11593"/>
          <a:stretch/>
        </p:blipFill>
        <p:spPr bwMode="auto">
          <a:xfrm>
            <a:off x="320852" y="116632"/>
            <a:ext cx="6627411" cy="66090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5 CuadroTexto"/>
          <p:cNvSpPr txBox="1"/>
          <p:nvPr/>
        </p:nvSpPr>
        <p:spPr>
          <a:xfrm>
            <a:off x="5076056" y="836712"/>
            <a:ext cx="24482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solidFill>
                  <a:srgbClr val="FF0000"/>
                </a:solidFill>
              </a:rPr>
              <a:t>La clase  </a:t>
            </a:r>
            <a:r>
              <a:rPr lang="es-ES" dirty="0" err="1" smtClean="0">
                <a:solidFill>
                  <a:srgbClr val="FF0000"/>
                </a:solidFill>
              </a:rPr>
              <a:t>parametrizada</a:t>
            </a:r>
            <a:r>
              <a:rPr lang="es-ES" dirty="0" smtClean="0">
                <a:solidFill>
                  <a:srgbClr val="FF0000"/>
                </a:solidFill>
              </a:rPr>
              <a:t> </a:t>
            </a:r>
            <a:r>
              <a:rPr lang="es-ES" dirty="0" err="1" smtClean="0">
                <a:solidFill>
                  <a:srgbClr val="FF0000"/>
                </a:solidFill>
              </a:rPr>
              <a:t>SNode</a:t>
            </a:r>
            <a:r>
              <a:rPr lang="es-ES" dirty="0" smtClean="0">
                <a:solidFill>
                  <a:srgbClr val="FF0000"/>
                </a:solidFill>
              </a:rPr>
              <a:t> con distintos constructores</a:t>
            </a:r>
            <a:endParaRPr lang="es-ES" dirty="0">
              <a:solidFill>
                <a:srgbClr val="FF0000"/>
              </a:solidFill>
            </a:endParaRPr>
          </a:p>
        </p:txBody>
      </p:sp>
      <p:cxnSp>
        <p:nvCxnSpPr>
          <p:cNvPr id="7" name="6 Conector recto de flecha"/>
          <p:cNvCxnSpPr/>
          <p:nvPr/>
        </p:nvCxnSpPr>
        <p:spPr bwMode="auto">
          <a:xfrm flipH="1">
            <a:off x="3347864" y="908720"/>
            <a:ext cx="864096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781145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3200" dirty="0" smtClean="0"/>
              <a:t>Podemos definir una clase para representar una lista </a:t>
            </a:r>
            <a:r>
              <a:rPr lang="es-ES" sz="3200" dirty="0" smtClean="0"/>
              <a:t>simple: clase </a:t>
            </a:r>
            <a:r>
              <a:rPr lang="es-ES" sz="3200" dirty="0" err="1" smtClean="0"/>
              <a:t>SList</a:t>
            </a:r>
            <a:r>
              <a:rPr lang="es-ES" sz="3200" dirty="0" smtClean="0"/>
              <a:t> (definida por el programador)</a:t>
            </a:r>
            <a:r>
              <a:rPr lang="es-ES" sz="3200" dirty="0" smtClean="0"/>
              <a:t> </a:t>
            </a:r>
            <a:endParaRPr lang="es-ES" sz="3200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67544" y="1628800"/>
            <a:ext cx="8229600" cy="4878089"/>
          </a:xfrm>
        </p:spPr>
        <p:txBody>
          <a:bodyPr/>
          <a:lstStyle/>
          <a:p>
            <a:r>
              <a:rPr lang="es-ES" sz="2400" dirty="0" smtClean="0"/>
              <a:t>En la clase </a:t>
            </a:r>
            <a:r>
              <a:rPr lang="es-ES" sz="2400" dirty="0" err="1" smtClean="0"/>
              <a:t>SList</a:t>
            </a:r>
            <a:r>
              <a:rPr lang="es-ES" sz="2400" dirty="0" smtClean="0"/>
              <a:t> se guarda el primer nodo de la lista, es decir, dónde empieza la lista:</a:t>
            </a:r>
          </a:p>
          <a:p>
            <a:pPr marL="349250" lvl="1" indent="0">
              <a:buNone/>
            </a:pPr>
            <a:r>
              <a:rPr lang="en-US" sz="2000" dirty="0"/>
              <a:t>public class </a:t>
            </a:r>
            <a:r>
              <a:rPr lang="en-US" sz="2000" dirty="0" err="1"/>
              <a:t>SList</a:t>
            </a:r>
            <a:r>
              <a:rPr lang="en-US" sz="2000" dirty="0"/>
              <a:t>&lt;E&gt; implements </a:t>
            </a:r>
            <a:r>
              <a:rPr lang="en-US" sz="2000" dirty="0" err="1"/>
              <a:t>ISList</a:t>
            </a:r>
            <a:r>
              <a:rPr lang="en-US" sz="2000" dirty="0"/>
              <a:t>&lt;E</a:t>
            </a:r>
            <a:r>
              <a:rPr lang="en-US" sz="2000" dirty="0" smtClean="0"/>
              <a:t>&gt; {</a:t>
            </a:r>
            <a:endParaRPr lang="es-ES" sz="2000" dirty="0"/>
          </a:p>
          <a:p>
            <a:pPr marL="349250" lvl="1" indent="0">
              <a:buNone/>
            </a:pPr>
            <a:r>
              <a:rPr lang="es-ES" sz="2000" dirty="0" smtClean="0"/>
              <a:t>	</a:t>
            </a:r>
            <a:r>
              <a:rPr lang="es-ES" sz="2000" dirty="0" err="1" smtClean="0"/>
              <a:t>SNode</a:t>
            </a:r>
            <a:r>
              <a:rPr lang="es-ES" sz="2000" dirty="0" smtClean="0"/>
              <a:t>&lt;E</a:t>
            </a:r>
            <a:r>
              <a:rPr lang="es-ES" sz="2000" dirty="0"/>
              <a:t>&gt; head</a:t>
            </a:r>
            <a:r>
              <a:rPr lang="es-ES" sz="2000" dirty="0" smtClean="0"/>
              <a:t>;</a:t>
            </a:r>
            <a:r>
              <a:rPr lang="es-ES" sz="2000" dirty="0"/>
              <a:t> </a:t>
            </a:r>
            <a:endParaRPr lang="es-ES" sz="2000" dirty="0" smtClean="0"/>
          </a:p>
          <a:p>
            <a:pPr marL="349250" lvl="1" indent="0">
              <a:buNone/>
            </a:pPr>
            <a:r>
              <a:rPr lang="es-ES" sz="2000" dirty="0" smtClean="0"/>
              <a:t>//Es </a:t>
            </a:r>
            <a:r>
              <a:rPr lang="es-ES" sz="2000" dirty="0"/>
              <a:t>el primer nodo de la </a:t>
            </a:r>
            <a:r>
              <a:rPr lang="es-ES" sz="2000" dirty="0" smtClean="0"/>
              <a:t>lista</a:t>
            </a:r>
            <a:r>
              <a:rPr lang="es-ES" sz="2000" dirty="0" smtClean="0"/>
              <a:t>: (a </a:t>
            </a:r>
            <a:r>
              <a:rPr lang="es-ES" sz="2000" dirty="0" smtClean="0"/>
              <a:t>veces se le llama </a:t>
            </a:r>
            <a:r>
              <a:rPr lang="es-ES" sz="2000" dirty="0" err="1" smtClean="0"/>
              <a:t>first</a:t>
            </a:r>
            <a:r>
              <a:rPr lang="es-ES" sz="2000" dirty="0" smtClean="0"/>
              <a:t> o cabecera)</a:t>
            </a:r>
            <a:endParaRPr lang="es-ES" sz="2000" dirty="0" smtClean="0"/>
          </a:p>
          <a:p>
            <a:pPr marL="349250" lvl="1" indent="0">
              <a:buNone/>
            </a:pPr>
            <a:r>
              <a:rPr lang="es-ES" sz="2000" dirty="0" smtClean="0"/>
              <a:t>	</a:t>
            </a:r>
            <a:r>
              <a:rPr lang="es-ES" sz="2000" dirty="0" err="1" smtClean="0"/>
              <a:t>int</a:t>
            </a:r>
            <a:r>
              <a:rPr lang="es-ES" sz="2000" dirty="0" smtClean="0"/>
              <a:t> </a:t>
            </a:r>
            <a:r>
              <a:rPr lang="es-ES" sz="2000" dirty="0" err="1"/>
              <a:t>size</a:t>
            </a:r>
            <a:r>
              <a:rPr lang="es-ES" sz="2000" dirty="0" smtClean="0"/>
              <a:t>; </a:t>
            </a:r>
            <a:endParaRPr lang="es-ES" sz="2000" dirty="0" smtClean="0"/>
          </a:p>
          <a:p>
            <a:pPr marL="349250" lvl="1" indent="0">
              <a:buNone/>
            </a:pPr>
            <a:r>
              <a:rPr lang="es-ES" sz="2000" dirty="0" smtClean="0"/>
              <a:t>//Las operaciones que se pueden hacer sobre la lista pueden venir definidas en un interfaz </a:t>
            </a:r>
            <a:r>
              <a:rPr lang="es-ES" sz="2000" dirty="0" err="1" smtClean="0"/>
              <a:t>ISList</a:t>
            </a:r>
            <a:r>
              <a:rPr lang="es-ES" sz="2000" dirty="0" smtClean="0"/>
              <a:t>&lt;E&gt;</a:t>
            </a:r>
            <a:endParaRPr lang="es-ES" sz="2000" dirty="0" smtClean="0"/>
          </a:p>
          <a:p>
            <a:pPr marL="349250" lvl="1" indent="0">
              <a:buNone/>
            </a:pPr>
            <a:r>
              <a:rPr lang="es-ES" sz="2000" dirty="0" smtClean="0"/>
              <a:t>// podemos guardar si queremos el nº de nodos de la lista</a:t>
            </a:r>
          </a:p>
          <a:p>
            <a:pPr marL="349250" lvl="1" indent="0">
              <a:buNone/>
            </a:pPr>
            <a:r>
              <a:rPr lang="es-ES" sz="2000" dirty="0" smtClean="0"/>
              <a:t>…}</a:t>
            </a:r>
          </a:p>
          <a:p>
            <a:r>
              <a:rPr lang="es-ES" sz="2400" dirty="0" smtClean="0"/>
              <a:t>Hay que tener en cuenta que esta definición de la clase </a:t>
            </a:r>
            <a:r>
              <a:rPr lang="es-ES" sz="2400" dirty="0" err="1" smtClean="0"/>
              <a:t>SList</a:t>
            </a:r>
            <a:r>
              <a:rPr lang="es-ES" sz="2400" dirty="0" smtClean="0"/>
              <a:t>, al igual que el nombre de la clase, es propia del programador no de Java. Lo mismo ocurre con la clase </a:t>
            </a:r>
            <a:r>
              <a:rPr lang="es-ES" sz="2400" dirty="0" err="1" smtClean="0"/>
              <a:t>SNode</a:t>
            </a:r>
            <a:r>
              <a:rPr lang="es-ES" sz="2400" dirty="0" smtClean="0"/>
              <a:t>. </a:t>
            </a:r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val="2580100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3200" dirty="0" smtClean="0"/>
              <a:t>Interfaz </a:t>
            </a:r>
            <a:r>
              <a:rPr lang="es-ES" sz="3200" dirty="0" err="1" smtClean="0"/>
              <a:t>ISList</a:t>
            </a:r>
            <a:r>
              <a:rPr lang="es-ES" sz="3200" dirty="0" smtClean="0"/>
              <a:t>: Operaciones </a:t>
            </a:r>
            <a:r>
              <a:rPr lang="es-ES" sz="3200" dirty="0" smtClean="0"/>
              <a:t>definidas en la </a:t>
            </a:r>
            <a:r>
              <a:rPr lang="es-ES" sz="3200" dirty="0" smtClean="0"/>
              <a:t>lista </a:t>
            </a:r>
            <a:r>
              <a:rPr lang="es-ES" sz="3200" dirty="0" smtClean="0"/>
              <a:t>simple</a:t>
            </a:r>
            <a:endParaRPr lang="es-ES" sz="32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79" t="16167" r="45443" b="26484"/>
          <a:stretch/>
        </p:blipFill>
        <p:spPr bwMode="auto">
          <a:xfrm>
            <a:off x="434847" y="1584993"/>
            <a:ext cx="5721330" cy="5189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95441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76" t="16041" r="28169" b="23542"/>
          <a:stretch/>
        </p:blipFill>
        <p:spPr bwMode="auto">
          <a:xfrm>
            <a:off x="365987" y="116832"/>
            <a:ext cx="8595133" cy="6408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3 CuadroTexto"/>
          <p:cNvSpPr txBox="1"/>
          <p:nvPr/>
        </p:nvSpPr>
        <p:spPr>
          <a:xfrm>
            <a:off x="3059832" y="2804035"/>
            <a:ext cx="367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solidFill>
                  <a:srgbClr val="FF0000"/>
                </a:solidFill>
              </a:rPr>
              <a:t>Constructor: la lista se crea vacía</a:t>
            </a:r>
            <a:endParaRPr lang="es-E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613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81" t="17890" r="7393" b="38152"/>
          <a:stretch/>
        </p:blipFill>
        <p:spPr bwMode="auto">
          <a:xfrm>
            <a:off x="251520" y="980727"/>
            <a:ext cx="8785773" cy="50401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55709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95" t="16249" r="23163" b="21650"/>
          <a:stretch/>
        </p:blipFill>
        <p:spPr bwMode="auto">
          <a:xfrm>
            <a:off x="251520" y="157808"/>
            <a:ext cx="4296155" cy="2629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29" t="16432" r="27443" b="20879"/>
          <a:stretch/>
        </p:blipFill>
        <p:spPr bwMode="auto">
          <a:xfrm>
            <a:off x="4932040" y="1613384"/>
            <a:ext cx="3888432" cy="26341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35" t="14718" r="28616" b="19308"/>
          <a:stretch/>
        </p:blipFill>
        <p:spPr bwMode="auto">
          <a:xfrm>
            <a:off x="755575" y="3573017"/>
            <a:ext cx="3792099" cy="27392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4 CuadroTexto"/>
          <p:cNvSpPr txBox="1"/>
          <p:nvPr/>
        </p:nvSpPr>
        <p:spPr>
          <a:xfrm>
            <a:off x="4355976" y="157808"/>
            <a:ext cx="36724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err="1" smtClean="0">
                <a:solidFill>
                  <a:srgbClr val="FF0000"/>
                </a:solidFill>
              </a:rPr>
              <a:t>addFirst</a:t>
            </a:r>
            <a:r>
              <a:rPr lang="es-ES" b="1" dirty="0" smtClean="0">
                <a:solidFill>
                  <a:srgbClr val="FF0000"/>
                </a:solidFill>
              </a:rPr>
              <a:t>(</a:t>
            </a:r>
            <a:r>
              <a:rPr lang="es-ES" b="1" dirty="0" err="1" smtClean="0">
                <a:solidFill>
                  <a:srgbClr val="FF0000"/>
                </a:solidFill>
              </a:rPr>
              <a:t>SNode</a:t>
            </a:r>
            <a:r>
              <a:rPr lang="es-ES" b="1" dirty="0" smtClean="0">
                <a:solidFill>
                  <a:srgbClr val="FF0000"/>
                </a:solidFill>
              </a:rPr>
              <a:t>&lt;E&gt; </a:t>
            </a:r>
            <a:r>
              <a:rPr lang="es-ES" b="1" dirty="0" err="1" smtClean="0">
                <a:solidFill>
                  <a:srgbClr val="FF0000"/>
                </a:solidFill>
              </a:rPr>
              <a:t>newNodo</a:t>
            </a:r>
            <a:r>
              <a:rPr lang="es-ES" b="1" dirty="0" smtClean="0">
                <a:solidFill>
                  <a:srgbClr val="FF0000"/>
                </a:solidFill>
              </a:rPr>
              <a:t>): </a:t>
            </a:r>
          </a:p>
          <a:p>
            <a:r>
              <a:rPr lang="es-ES" dirty="0" smtClean="0">
                <a:solidFill>
                  <a:srgbClr val="FF0000"/>
                </a:solidFill>
              </a:rPr>
              <a:t>inserta un nodo al principio de la lista</a:t>
            </a:r>
            <a:endParaRPr lang="es-E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8293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69" t="19792" r="18102" b="10360"/>
          <a:stretch/>
        </p:blipFill>
        <p:spPr bwMode="auto">
          <a:xfrm>
            <a:off x="189691" y="188640"/>
            <a:ext cx="8851348" cy="6192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39025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55" t="17084" r="27379" b="43541"/>
          <a:stretch/>
        </p:blipFill>
        <p:spPr bwMode="auto">
          <a:xfrm>
            <a:off x="251520" y="93271"/>
            <a:ext cx="4112134" cy="19675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02" t="25248" r="26990" b="35702"/>
          <a:stretch/>
        </p:blipFill>
        <p:spPr bwMode="auto">
          <a:xfrm>
            <a:off x="4520594" y="1628800"/>
            <a:ext cx="4207506" cy="19403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97" t="25329" r="27783" b="41381"/>
          <a:stretch/>
        </p:blipFill>
        <p:spPr bwMode="auto">
          <a:xfrm>
            <a:off x="263638" y="2996952"/>
            <a:ext cx="4323378" cy="18257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7" name="Picture 5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83" t="25566" r="27103" b="41076"/>
          <a:stretch/>
        </p:blipFill>
        <p:spPr bwMode="auto">
          <a:xfrm>
            <a:off x="4139952" y="4509120"/>
            <a:ext cx="4619619" cy="19204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3 CuadroTexto"/>
          <p:cNvSpPr txBox="1"/>
          <p:nvPr/>
        </p:nvSpPr>
        <p:spPr>
          <a:xfrm>
            <a:off x="5148064" y="404664"/>
            <a:ext cx="216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err="1" smtClean="0">
                <a:solidFill>
                  <a:srgbClr val="FF0000"/>
                </a:solidFill>
              </a:rPr>
              <a:t>removeFirst</a:t>
            </a:r>
            <a:r>
              <a:rPr lang="es-ES" b="1" dirty="0" smtClean="0">
                <a:solidFill>
                  <a:srgbClr val="FF0000"/>
                </a:solidFill>
              </a:rPr>
              <a:t>()</a:t>
            </a:r>
            <a:endParaRPr lang="es-E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1916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85" t="29583" r="36193" b="29583"/>
          <a:stretch/>
        </p:blipFill>
        <p:spPr bwMode="auto">
          <a:xfrm>
            <a:off x="323526" y="260648"/>
            <a:ext cx="6626205" cy="38884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72018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98" t="13750" r="22459" b="19599"/>
          <a:stretch/>
        </p:blipFill>
        <p:spPr bwMode="auto">
          <a:xfrm>
            <a:off x="31252" y="2"/>
            <a:ext cx="4445158" cy="29201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15" t="25847" r="20642" b="14415"/>
          <a:stretch/>
        </p:blipFill>
        <p:spPr bwMode="auto">
          <a:xfrm>
            <a:off x="4355976" y="1571410"/>
            <a:ext cx="4734155" cy="2697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62" t="26310" r="25403" b="14415"/>
          <a:stretch/>
        </p:blipFill>
        <p:spPr bwMode="auto">
          <a:xfrm>
            <a:off x="527375" y="3933056"/>
            <a:ext cx="4503761" cy="2747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36188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 smtClean="0"/>
              <a:t>Tipos abstractos de datos 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s-ES" dirty="0" smtClean="0"/>
              <a:t>Tipos abstractos de datos o estructuras </a:t>
            </a:r>
            <a:r>
              <a:rPr lang="es-ES" dirty="0"/>
              <a:t>de </a:t>
            </a:r>
            <a:r>
              <a:rPr lang="es-ES" dirty="0" smtClean="0"/>
              <a:t>datos:</a:t>
            </a:r>
            <a:endParaRPr lang="es-ES" dirty="0"/>
          </a:p>
          <a:p>
            <a:pPr lvl="1"/>
            <a:r>
              <a:rPr lang="es-ES" dirty="0" smtClean="0"/>
              <a:t>Una estructura de datos representa una forma de representar la información que necesita un programa.</a:t>
            </a:r>
            <a:endParaRPr lang="es-ES" dirty="0"/>
          </a:p>
          <a:p>
            <a:pPr lvl="1"/>
            <a:r>
              <a:rPr lang="es-ES" dirty="0" smtClean="0"/>
              <a:t>Esta información se puede almacenar con diferentes tipos abstractos de datos, cada uno con  </a:t>
            </a:r>
            <a:r>
              <a:rPr lang="es-ES" dirty="0"/>
              <a:t>ventajas o desventajas </a:t>
            </a:r>
            <a:endParaRPr lang="es-ES" dirty="0" smtClean="0"/>
          </a:p>
          <a:p>
            <a:pPr lvl="1"/>
            <a:r>
              <a:rPr lang="es-ES" dirty="0" smtClean="0"/>
              <a:t>La elección se hace en base al tipo de dato y a su manipulación por el programa.</a:t>
            </a:r>
          </a:p>
          <a:p>
            <a:pPr lvl="1"/>
            <a:r>
              <a:rPr lang="es-ES" dirty="0" smtClean="0"/>
              <a:t>Algunos tipos abstractos de datos como </a:t>
            </a:r>
            <a:r>
              <a:rPr lang="es-ES" dirty="0" err="1" smtClean="0"/>
              <a:t>arrays</a:t>
            </a:r>
            <a:r>
              <a:rPr lang="es-ES" dirty="0" smtClean="0"/>
              <a:t> ya los hemos utilizado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20831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55" t="24497" r="19622" b="40445"/>
          <a:stretch/>
        </p:blipFill>
        <p:spPr bwMode="auto">
          <a:xfrm>
            <a:off x="3811430" y="2060848"/>
            <a:ext cx="5009845" cy="16561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29" t="12500" r="20702" b="43750"/>
          <a:stretch/>
        </p:blipFill>
        <p:spPr bwMode="auto">
          <a:xfrm>
            <a:off x="32141" y="0"/>
            <a:ext cx="5378655" cy="22322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39" t="26014" r="19149" b="35930"/>
          <a:stretch/>
        </p:blipFill>
        <p:spPr bwMode="auto">
          <a:xfrm>
            <a:off x="33855" y="3356992"/>
            <a:ext cx="5326244" cy="18722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9" name="Picture 5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29" t="25303" r="21662" b="43246"/>
          <a:stretch/>
        </p:blipFill>
        <p:spPr bwMode="auto">
          <a:xfrm>
            <a:off x="3995936" y="5050268"/>
            <a:ext cx="5148064" cy="15747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23731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sz="2000" dirty="0"/>
              <a:t>Consultar el resto de los métodos en la clase </a:t>
            </a:r>
            <a:r>
              <a:rPr lang="es-ES" sz="2000" dirty="0" smtClean="0"/>
              <a:t>SList.java</a:t>
            </a:r>
            <a:endParaRPr lang="es-ES" sz="2000" dirty="0"/>
          </a:p>
          <a:p>
            <a:endParaRPr lang="es-ES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17" t="52291" r="34290" b="23855"/>
          <a:stretch/>
        </p:blipFill>
        <p:spPr bwMode="auto">
          <a:xfrm>
            <a:off x="315515" y="2502002"/>
            <a:ext cx="6280722" cy="20905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2" t="13407" r="81398" b="61100"/>
          <a:stretch/>
        </p:blipFill>
        <p:spPr bwMode="auto">
          <a:xfrm>
            <a:off x="5392427" y="3789040"/>
            <a:ext cx="3284029" cy="27318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3 CuadroTexto"/>
          <p:cNvSpPr txBox="1"/>
          <p:nvPr/>
        </p:nvSpPr>
        <p:spPr>
          <a:xfrm>
            <a:off x="2051720" y="4583425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solidFill>
                  <a:srgbClr val="FF0000"/>
                </a:solidFill>
              </a:rPr>
              <a:t>La salida sería:</a:t>
            </a:r>
            <a:endParaRPr lang="es-E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880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0" dirty="0"/>
              <a:t/>
            </a:r>
            <a:br>
              <a:rPr lang="es-ES" b="0" dirty="0"/>
            </a:br>
            <a:r>
              <a:rPr lang="es-ES" dirty="0"/>
              <a:t>Ventajas de las listas </a:t>
            </a:r>
            <a:r>
              <a:rPr lang="es-ES" dirty="0" smtClean="0"/>
              <a:t>enlazadas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smtClean="0"/>
              <a:t>Inserción </a:t>
            </a:r>
            <a:r>
              <a:rPr lang="es-ES" dirty="0"/>
              <a:t>y extracción de nodos con coste independiente del tamaño de la lista</a:t>
            </a:r>
          </a:p>
          <a:p>
            <a:r>
              <a:rPr lang="es-ES" dirty="0" smtClean="0"/>
              <a:t>Concatenación </a:t>
            </a:r>
            <a:r>
              <a:rPr lang="es-ES" dirty="0"/>
              <a:t>y </a:t>
            </a:r>
            <a:r>
              <a:rPr lang="es-ES" dirty="0" smtClean="0"/>
              <a:t>partición de </a:t>
            </a:r>
            <a:r>
              <a:rPr lang="es-ES" dirty="0"/>
              <a:t>listas con coste independiente del tamaño de las listas</a:t>
            </a:r>
          </a:p>
          <a:p>
            <a:r>
              <a:rPr lang="es-ES" dirty="0" smtClean="0"/>
              <a:t>No </a:t>
            </a:r>
            <a:r>
              <a:rPr lang="es-ES" dirty="0"/>
              <a:t>hay necesidad de grandes cantidades de memoria contigua</a:t>
            </a:r>
          </a:p>
          <a:p>
            <a:r>
              <a:rPr lang="es-ES" dirty="0" smtClean="0"/>
              <a:t>El </a:t>
            </a:r>
            <a:r>
              <a:rPr lang="es-ES" dirty="0"/>
              <a:t>uso de memoria se adapta dinámicamente al número de datos almacenados en la lista en cada momento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04297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Listas doblemente enlazadas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1719263"/>
            <a:ext cx="8229600" cy="4878089"/>
          </a:xfrm>
        </p:spPr>
        <p:txBody>
          <a:bodyPr/>
          <a:lstStyle/>
          <a:p>
            <a:r>
              <a:rPr lang="es-ES" dirty="0" smtClean="0"/>
              <a:t>Estas listas se caracterizan porque tienen dos punteros:</a:t>
            </a:r>
          </a:p>
          <a:p>
            <a:pPr lvl="1"/>
            <a:r>
              <a:rPr lang="es-ES" dirty="0" smtClean="0"/>
              <a:t>Puntero al nodo anterior: </a:t>
            </a:r>
            <a:r>
              <a:rPr lang="es-ES" dirty="0" err="1" smtClean="0"/>
              <a:t>prev</a:t>
            </a:r>
            <a:endParaRPr lang="es-ES" dirty="0" smtClean="0"/>
          </a:p>
          <a:p>
            <a:pPr lvl="1"/>
            <a:r>
              <a:rPr lang="es-ES" dirty="0" smtClean="0"/>
              <a:t>Puntero al nodo siguiente: </a:t>
            </a:r>
            <a:r>
              <a:rPr lang="es-ES" dirty="0" err="1" smtClean="0"/>
              <a:t>next</a:t>
            </a:r>
            <a:endParaRPr lang="es-ES" dirty="0" smtClean="0"/>
          </a:p>
          <a:p>
            <a:r>
              <a:rPr lang="es-ES" dirty="0" smtClean="0"/>
              <a:t>Por tanto, la clase </a:t>
            </a:r>
            <a:r>
              <a:rPr lang="es-ES" dirty="0" err="1" smtClean="0"/>
              <a:t>DNode</a:t>
            </a:r>
            <a:r>
              <a:rPr lang="es-ES" dirty="0" smtClean="0"/>
              <a:t> se define de la forma siguiente:</a:t>
            </a:r>
          </a:p>
          <a:p>
            <a:pPr marL="349250" lvl="1" indent="0">
              <a:buNone/>
            </a:pPr>
            <a:r>
              <a:rPr lang="es-ES" dirty="0" err="1"/>
              <a:t>public</a:t>
            </a:r>
            <a:r>
              <a:rPr lang="es-ES" dirty="0"/>
              <a:t> </a:t>
            </a:r>
            <a:r>
              <a:rPr lang="es-ES" dirty="0" err="1"/>
              <a:t>class</a:t>
            </a:r>
            <a:r>
              <a:rPr lang="es-ES" dirty="0"/>
              <a:t> </a:t>
            </a:r>
            <a:r>
              <a:rPr lang="es-ES" dirty="0" err="1"/>
              <a:t>DNode</a:t>
            </a:r>
            <a:r>
              <a:rPr lang="es-ES" dirty="0"/>
              <a:t>&lt;E&gt; {</a:t>
            </a:r>
          </a:p>
          <a:p>
            <a:pPr marL="349250" lvl="1" indent="0">
              <a:buNone/>
            </a:pPr>
            <a:r>
              <a:rPr lang="es-ES" dirty="0" smtClean="0"/>
              <a:t>	E </a:t>
            </a:r>
            <a:r>
              <a:rPr lang="es-ES" dirty="0" err="1"/>
              <a:t>element</a:t>
            </a:r>
            <a:r>
              <a:rPr lang="es-ES" dirty="0"/>
              <a:t>;</a:t>
            </a:r>
          </a:p>
          <a:p>
            <a:pPr marL="349250" lvl="1" indent="0">
              <a:buNone/>
            </a:pPr>
            <a:r>
              <a:rPr lang="es-ES" dirty="0" smtClean="0"/>
              <a:t>	</a:t>
            </a:r>
            <a:r>
              <a:rPr lang="es-ES" dirty="0" err="1" smtClean="0"/>
              <a:t>DNode</a:t>
            </a:r>
            <a:r>
              <a:rPr lang="es-ES" dirty="0" smtClean="0"/>
              <a:t>&lt;E</a:t>
            </a:r>
            <a:r>
              <a:rPr lang="es-ES" dirty="0"/>
              <a:t>&gt; </a:t>
            </a:r>
            <a:r>
              <a:rPr lang="es-ES" dirty="0" err="1"/>
              <a:t>prev</a:t>
            </a:r>
            <a:r>
              <a:rPr lang="es-ES" dirty="0"/>
              <a:t>, </a:t>
            </a:r>
            <a:r>
              <a:rPr lang="es-ES" dirty="0" err="1"/>
              <a:t>next</a:t>
            </a:r>
            <a:r>
              <a:rPr lang="es-ES" dirty="0" smtClean="0"/>
              <a:t>;</a:t>
            </a:r>
          </a:p>
          <a:p>
            <a:pPr marL="349250" lvl="1" indent="0">
              <a:buNone/>
            </a:pPr>
            <a:r>
              <a:rPr lang="es-ES" dirty="0" smtClean="0"/>
              <a:t>….}</a:t>
            </a:r>
            <a:endParaRPr lang="es-ES" dirty="0"/>
          </a:p>
          <a:p>
            <a:pPr lvl="1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86714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Clase </a:t>
            </a:r>
            <a:r>
              <a:rPr lang="es-ES" dirty="0" err="1" smtClean="0"/>
              <a:t>DNode</a:t>
            </a:r>
            <a:endParaRPr lang="es-E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44" t="16250" r="33236" b="36492"/>
          <a:stretch/>
        </p:blipFill>
        <p:spPr bwMode="auto">
          <a:xfrm>
            <a:off x="971599" y="1628800"/>
            <a:ext cx="7344817" cy="45151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79803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Interfaz </a:t>
            </a:r>
            <a:r>
              <a:rPr lang="es-ES" dirty="0" err="1" smtClean="0"/>
              <a:t>DList</a:t>
            </a:r>
            <a:endParaRPr lang="es-E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26" t="16041" r="47526" b="34375"/>
          <a:stretch/>
        </p:blipFill>
        <p:spPr bwMode="auto">
          <a:xfrm>
            <a:off x="971600" y="1700808"/>
            <a:ext cx="5147672" cy="49401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358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Clase </a:t>
            </a:r>
            <a:r>
              <a:rPr lang="es-ES" dirty="0" err="1" smtClean="0"/>
              <a:t>DList</a:t>
            </a:r>
            <a:endParaRPr lang="es-E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29" t="15417" r="8427" b="17083"/>
          <a:stretch/>
        </p:blipFill>
        <p:spPr bwMode="auto">
          <a:xfrm>
            <a:off x="221279" y="1557211"/>
            <a:ext cx="8775237" cy="49377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91665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Pilas (</a:t>
            </a:r>
            <a:r>
              <a:rPr lang="es-ES" dirty="0" err="1" smtClean="0"/>
              <a:t>Stack</a:t>
            </a:r>
            <a:r>
              <a:rPr lang="es-ES" dirty="0" smtClean="0"/>
              <a:t>)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1719262"/>
            <a:ext cx="8229600" cy="4950097"/>
          </a:xfrm>
        </p:spPr>
        <p:txBody>
          <a:bodyPr/>
          <a:lstStyle/>
          <a:p>
            <a:r>
              <a:rPr lang="es-ES" sz="2800" dirty="0" smtClean="0"/>
              <a:t>La pila es una estructura lineal en la cual la inserción y la extracción se hace por un único extremo.</a:t>
            </a:r>
          </a:p>
          <a:p>
            <a:r>
              <a:rPr lang="es-ES" sz="2800" dirty="0" smtClean="0"/>
              <a:t>Corresponde a una estructura de tipo LIFO (</a:t>
            </a:r>
            <a:r>
              <a:rPr lang="es-ES" sz="2800" dirty="0" err="1" smtClean="0"/>
              <a:t>Last</a:t>
            </a:r>
            <a:r>
              <a:rPr lang="es-ES" sz="2800" dirty="0" smtClean="0"/>
              <a:t> Input-</a:t>
            </a:r>
            <a:r>
              <a:rPr lang="es-ES" sz="2800" dirty="0" err="1" smtClean="0"/>
              <a:t>First</a:t>
            </a:r>
            <a:r>
              <a:rPr lang="es-ES" sz="2800" dirty="0" smtClean="0"/>
              <a:t> Output: </a:t>
            </a:r>
            <a:r>
              <a:rPr lang="es-ES" sz="2800" dirty="0"/>
              <a:t>Ú</a:t>
            </a:r>
            <a:r>
              <a:rPr lang="es-ES" sz="2800" dirty="0" smtClean="0"/>
              <a:t>ltimo en entrar-Primero en salir)</a:t>
            </a:r>
          </a:p>
          <a:p>
            <a:r>
              <a:rPr lang="es-ES" sz="2800" dirty="0" smtClean="0"/>
              <a:t>Podemos hacer la similitud con una pila de libros: solo podemos extraer el libro de arriba que es el último que hemos colocado</a:t>
            </a:r>
          </a:p>
          <a:p>
            <a:r>
              <a:rPr lang="es-ES" sz="2800" dirty="0" smtClean="0"/>
              <a:t>Una pila se puede implementar usando un </a:t>
            </a:r>
            <a:r>
              <a:rPr lang="es-ES" sz="2800" dirty="0" err="1" smtClean="0"/>
              <a:t>array</a:t>
            </a:r>
            <a:r>
              <a:rPr lang="es-ES" sz="2800" dirty="0" smtClean="0"/>
              <a:t> o usando una lista enlazada</a:t>
            </a:r>
            <a:endParaRPr lang="es-ES" sz="2800" dirty="0"/>
          </a:p>
        </p:txBody>
      </p:sp>
    </p:spTree>
    <p:extLst>
      <p:ext uri="{BB962C8B-B14F-4D97-AF65-F5344CB8AC3E}">
        <p14:creationId xmlns:p14="http://schemas.microsoft.com/office/powerpoint/2010/main" val="2292272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smtClean="0"/>
              <a:t>Métodos principales:</a:t>
            </a:r>
          </a:p>
          <a:p>
            <a:pPr lvl="1"/>
            <a:r>
              <a:rPr lang="es-ES" dirty="0" smtClean="0"/>
              <a:t>Introducir por el extremo: </a:t>
            </a:r>
            <a:r>
              <a:rPr lang="es-ES" dirty="0" err="1" smtClean="0"/>
              <a:t>push</a:t>
            </a:r>
            <a:r>
              <a:rPr lang="es-ES" dirty="0" smtClean="0"/>
              <a:t>(x)</a:t>
            </a:r>
          </a:p>
          <a:p>
            <a:pPr lvl="1"/>
            <a:r>
              <a:rPr lang="es-ES" dirty="0" smtClean="0"/>
              <a:t>Sacar por el extremo: pop()</a:t>
            </a:r>
          </a:p>
          <a:p>
            <a:pPr lvl="1"/>
            <a:r>
              <a:rPr lang="es-ES" dirty="0" smtClean="0"/>
              <a:t>Obtener el elemento que está en la cima: top()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40217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Interface </a:t>
            </a:r>
            <a:r>
              <a:rPr lang="es-ES" dirty="0" err="1" smtClean="0"/>
              <a:t>IStack</a:t>
            </a:r>
            <a:endParaRPr lang="es-ES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26" t="18959" r="43095" b="48123"/>
          <a:stretch/>
        </p:blipFill>
        <p:spPr bwMode="auto">
          <a:xfrm>
            <a:off x="870972" y="1916832"/>
            <a:ext cx="7034164" cy="3888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58893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 smtClean="0"/>
              <a:t>Tipos abstractos de datos: Estructuras de datos lineales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dirty="0" smtClean="0"/>
              <a:t>Las estructuras de datos lineales organizan </a:t>
            </a:r>
            <a:r>
              <a:rPr lang="es-ES" dirty="0"/>
              <a:t>los datos en secuencia, donde cada dato </a:t>
            </a:r>
            <a:r>
              <a:rPr lang="es-ES" dirty="0" smtClean="0"/>
              <a:t>tiene un anterior y un siguiente (excepto el primero y  último, respectivamente)</a:t>
            </a:r>
            <a:endParaRPr lang="es-ES" dirty="0"/>
          </a:p>
          <a:p>
            <a:r>
              <a:rPr lang="es-ES" dirty="0" smtClean="0"/>
              <a:t>Ejemplos </a:t>
            </a:r>
            <a:r>
              <a:rPr lang="es-ES" dirty="0"/>
              <a:t>de estructuras de datos lineales:</a:t>
            </a:r>
          </a:p>
          <a:p>
            <a:pPr lvl="1"/>
            <a:r>
              <a:rPr lang="es-ES" dirty="0" err="1" smtClean="0"/>
              <a:t>Arrays</a:t>
            </a:r>
            <a:r>
              <a:rPr lang="es-ES" dirty="0" smtClean="0"/>
              <a:t> </a:t>
            </a:r>
            <a:endParaRPr lang="es-ES" dirty="0"/>
          </a:p>
          <a:p>
            <a:pPr lvl="1"/>
            <a:r>
              <a:rPr lang="es-ES" dirty="0" smtClean="0"/>
              <a:t>Listas </a:t>
            </a:r>
            <a:r>
              <a:rPr lang="es-ES" dirty="0"/>
              <a:t>enlazadas</a:t>
            </a:r>
          </a:p>
          <a:p>
            <a:pPr lvl="1"/>
            <a:r>
              <a:rPr lang="es-ES" dirty="0" smtClean="0"/>
              <a:t>Pilas</a:t>
            </a:r>
            <a:endParaRPr lang="es-ES" dirty="0"/>
          </a:p>
          <a:p>
            <a:pPr lvl="1"/>
            <a:r>
              <a:rPr lang="es-ES" dirty="0" smtClean="0"/>
              <a:t>Colas</a:t>
            </a:r>
            <a:endParaRPr lang="es-ES" dirty="0"/>
          </a:p>
          <a:p>
            <a:endParaRPr lang="es-ES" dirty="0"/>
          </a:p>
          <a:p>
            <a:pPr marL="0" indent="0"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61704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395536" y="1556792"/>
            <a:ext cx="2808312" cy="4863733"/>
          </a:xfrm>
        </p:spPr>
        <p:txBody>
          <a:bodyPr/>
          <a:lstStyle/>
          <a:p>
            <a:r>
              <a:rPr lang="es-ES" sz="2800" b="0" dirty="0" smtClean="0"/>
              <a:t>Podemos definir la </a:t>
            </a:r>
            <a:r>
              <a:rPr lang="es-ES" sz="2800" b="0" dirty="0"/>
              <a:t>c</a:t>
            </a:r>
            <a:r>
              <a:rPr lang="es-ES" sz="2800" b="0" dirty="0" smtClean="0"/>
              <a:t>lase </a:t>
            </a:r>
            <a:r>
              <a:rPr lang="es-ES" sz="2800" b="0" dirty="0" err="1" smtClean="0"/>
              <a:t>Stack</a:t>
            </a:r>
            <a:r>
              <a:rPr lang="es-ES" sz="2800" b="0" dirty="0" smtClean="0"/>
              <a:t> usando una lista encadenada de la manera siguiente. Al igual que en la clase </a:t>
            </a:r>
            <a:r>
              <a:rPr lang="es-ES" sz="2800" b="0" dirty="0" err="1" smtClean="0"/>
              <a:t>SList</a:t>
            </a:r>
            <a:r>
              <a:rPr lang="es-ES" sz="2800" b="0" dirty="0" smtClean="0"/>
              <a:t>, esta definición de </a:t>
            </a:r>
            <a:r>
              <a:rPr lang="es-ES" sz="2800" b="0" dirty="0" err="1" smtClean="0"/>
              <a:t>Stack</a:t>
            </a:r>
            <a:r>
              <a:rPr lang="es-ES" sz="2800" b="0" dirty="0" smtClean="0"/>
              <a:t> es propia del programador</a:t>
            </a:r>
            <a:endParaRPr lang="es-ES" sz="2800" b="0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63" t="17291" r="42372" b="12931"/>
          <a:stretch/>
        </p:blipFill>
        <p:spPr bwMode="auto">
          <a:xfrm>
            <a:off x="3203848" y="0"/>
            <a:ext cx="5256584" cy="67182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41207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59" t="59167" r="35930" b="11458"/>
          <a:stretch/>
        </p:blipFill>
        <p:spPr bwMode="auto">
          <a:xfrm>
            <a:off x="449579" y="404664"/>
            <a:ext cx="7576161" cy="30963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1" t="12917" r="74817" b="55417"/>
          <a:stretch/>
        </p:blipFill>
        <p:spPr bwMode="auto">
          <a:xfrm>
            <a:off x="4644008" y="3717032"/>
            <a:ext cx="3737600" cy="28692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3 CuadroTexto"/>
          <p:cNvSpPr txBox="1"/>
          <p:nvPr/>
        </p:nvSpPr>
        <p:spPr>
          <a:xfrm>
            <a:off x="899592" y="3501008"/>
            <a:ext cx="3096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solidFill>
                  <a:srgbClr val="FF0000"/>
                </a:solidFill>
              </a:rPr>
              <a:t>La salida sería:</a:t>
            </a:r>
            <a:endParaRPr lang="es-E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1684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Colas (</a:t>
            </a:r>
            <a:r>
              <a:rPr lang="es-ES" dirty="0" err="1" smtClean="0"/>
              <a:t>Queue</a:t>
            </a:r>
            <a:r>
              <a:rPr lang="es-ES" dirty="0" smtClean="0"/>
              <a:t>)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1719262"/>
            <a:ext cx="8229600" cy="4806081"/>
          </a:xfrm>
        </p:spPr>
        <p:txBody>
          <a:bodyPr/>
          <a:lstStyle/>
          <a:p>
            <a:r>
              <a:rPr lang="es-ES" sz="2800" dirty="0" smtClean="0"/>
              <a:t>Estructura lineal con dos extremos: cabecera (</a:t>
            </a:r>
            <a:r>
              <a:rPr lang="es-ES" sz="2800" dirty="0" err="1" smtClean="0"/>
              <a:t>front</a:t>
            </a:r>
            <a:r>
              <a:rPr lang="es-ES" sz="2800" dirty="0" smtClean="0"/>
              <a:t>) y cola (</a:t>
            </a:r>
            <a:r>
              <a:rPr lang="es-ES" sz="2800" dirty="0" err="1" smtClean="0"/>
              <a:t>tail</a:t>
            </a:r>
            <a:r>
              <a:rPr lang="es-ES" sz="2800" dirty="0" smtClean="0"/>
              <a:t>).</a:t>
            </a:r>
          </a:p>
          <a:p>
            <a:r>
              <a:rPr lang="es-ES" sz="2800" dirty="0" smtClean="0"/>
              <a:t>Es una estructura de tipo FIFO (</a:t>
            </a:r>
            <a:r>
              <a:rPr lang="es-ES" sz="2800" dirty="0" err="1" smtClean="0"/>
              <a:t>First</a:t>
            </a:r>
            <a:r>
              <a:rPr lang="es-ES" sz="2800" dirty="0" smtClean="0"/>
              <a:t> Input-</a:t>
            </a:r>
            <a:r>
              <a:rPr lang="es-ES" sz="2800" dirty="0" err="1" smtClean="0"/>
              <a:t>First</a:t>
            </a:r>
            <a:r>
              <a:rPr lang="es-ES" sz="2800" dirty="0" smtClean="0"/>
              <a:t> Output: Primero en llegar-Primero en salir).</a:t>
            </a:r>
          </a:p>
          <a:p>
            <a:r>
              <a:rPr lang="es-ES" sz="2800" dirty="0" smtClean="0"/>
              <a:t>Podemos asociarlo a la cola del cine, el primero que llega es el primero que sale.</a:t>
            </a:r>
          </a:p>
          <a:p>
            <a:r>
              <a:rPr lang="es-ES" sz="2800" dirty="0" smtClean="0"/>
              <a:t>La inserción se hace por la cola y la extracción por la cabecera.</a:t>
            </a:r>
          </a:p>
          <a:p>
            <a:r>
              <a:rPr lang="es-ES" sz="2800" dirty="0" smtClean="0"/>
              <a:t>También se puede implementar una cola usando un </a:t>
            </a:r>
            <a:r>
              <a:rPr lang="es-ES" sz="2800" dirty="0" err="1" smtClean="0"/>
              <a:t>array</a:t>
            </a:r>
            <a:r>
              <a:rPr lang="es-ES" sz="2800" dirty="0" smtClean="0"/>
              <a:t> o una lista enlazada.</a:t>
            </a:r>
            <a:endParaRPr lang="es-ES" sz="2800" dirty="0"/>
          </a:p>
        </p:txBody>
      </p:sp>
    </p:spTree>
    <p:extLst>
      <p:ext uri="{BB962C8B-B14F-4D97-AF65-F5344CB8AC3E}">
        <p14:creationId xmlns:p14="http://schemas.microsoft.com/office/powerpoint/2010/main" val="218727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Colas (</a:t>
            </a:r>
            <a:r>
              <a:rPr lang="es-ES" dirty="0" err="1"/>
              <a:t>Queue</a:t>
            </a:r>
            <a:r>
              <a:rPr lang="es-ES" dirty="0"/>
              <a:t>)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smtClean="0"/>
              <a:t>Principales métodos:</a:t>
            </a:r>
          </a:p>
          <a:p>
            <a:pPr lvl="1"/>
            <a:r>
              <a:rPr lang="es-ES" dirty="0" smtClean="0"/>
              <a:t>Encolar: </a:t>
            </a:r>
            <a:r>
              <a:rPr lang="es-ES" dirty="0" err="1" smtClean="0"/>
              <a:t>enqueue</a:t>
            </a:r>
            <a:r>
              <a:rPr lang="es-ES" dirty="0" smtClean="0"/>
              <a:t>(e)</a:t>
            </a:r>
          </a:p>
          <a:p>
            <a:pPr lvl="1"/>
            <a:r>
              <a:rPr lang="es-ES" dirty="0" smtClean="0"/>
              <a:t>Desencolar: </a:t>
            </a:r>
            <a:r>
              <a:rPr lang="es-ES" dirty="0" err="1" smtClean="0"/>
              <a:t>dequeue</a:t>
            </a:r>
            <a:r>
              <a:rPr lang="es-ES" dirty="0" smtClean="0"/>
              <a:t>( )</a:t>
            </a:r>
          </a:p>
          <a:p>
            <a:pPr lvl="1"/>
            <a:r>
              <a:rPr lang="es-ES" dirty="0" smtClean="0"/>
              <a:t>Obtener el nodo que está en la cabecera de la cola: </a:t>
            </a:r>
            <a:r>
              <a:rPr lang="es-ES" dirty="0" err="1" smtClean="0"/>
              <a:t>front</a:t>
            </a:r>
            <a:r>
              <a:rPr lang="es-ES" dirty="0" smtClean="0"/>
              <a:t>( )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2149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Interfaz </a:t>
            </a:r>
            <a:r>
              <a:rPr lang="es-ES" dirty="0" err="1" smtClean="0"/>
              <a:t>IQueue</a:t>
            </a:r>
            <a:endParaRPr lang="es-ES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9" t="18750" r="47174" b="45417"/>
          <a:stretch/>
        </p:blipFill>
        <p:spPr bwMode="auto">
          <a:xfrm>
            <a:off x="793560" y="1844824"/>
            <a:ext cx="6586752" cy="4495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25829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398166" y="1556792"/>
            <a:ext cx="2458616" cy="3024336"/>
          </a:xfrm>
        </p:spPr>
        <p:txBody>
          <a:bodyPr/>
          <a:lstStyle/>
          <a:p>
            <a:r>
              <a:rPr lang="es-ES" sz="3200" b="0" dirty="0" smtClean="0"/>
              <a:t>Podemos definir una clase </a:t>
            </a:r>
            <a:r>
              <a:rPr lang="es-ES" sz="3200" b="0" dirty="0" err="1" smtClean="0"/>
              <a:t>Queue</a:t>
            </a:r>
            <a:r>
              <a:rPr lang="es-ES" sz="3200" b="0" dirty="0" smtClean="0"/>
              <a:t> de la forma siguiente</a:t>
            </a:r>
            <a:endParaRPr lang="es-ES" sz="3200" b="0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44" t="15833" r="41104" b="11250"/>
          <a:stretch/>
        </p:blipFill>
        <p:spPr bwMode="auto">
          <a:xfrm>
            <a:off x="2823000" y="188640"/>
            <a:ext cx="5526587" cy="6408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7349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31" t="50000" r="43778" b="18958"/>
          <a:stretch/>
        </p:blipFill>
        <p:spPr bwMode="auto">
          <a:xfrm>
            <a:off x="179512" y="381624"/>
            <a:ext cx="6192688" cy="3442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3 CuadroTexto"/>
          <p:cNvSpPr txBox="1"/>
          <p:nvPr/>
        </p:nvSpPr>
        <p:spPr>
          <a:xfrm>
            <a:off x="5868144" y="3933056"/>
            <a:ext cx="23042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solidFill>
                  <a:srgbClr val="FF0000"/>
                </a:solidFill>
              </a:rPr>
              <a:t>La salida es :</a:t>
            </a:r>
          </a:p>
          <a:p>
            <a:endParaRPr lang="es-ES" dirty="0">
              <a:solidFill>
                <a:srgbClr val="FF0000"/>
              </a:solidFill>
            </a:endParaRPr>
          </a:p>
        </p:txBody>
      </p:sp>
      <p:pic>
        <p:nvPicPr>
          <p:cNvPr id="16388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" t="12446" r="73124" b="74735"/>
          <a:stretch/>
        </p:blipFill>
        <p:spPr bwMode="auto">
          <a:xfrm>
            <a:off x="3707904" y="4725144"/>
            <a:ext cx="4699809" cy="15446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03123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 err="1" smtClean="0"/>
              <a:t>Arrays</a:t>
            </a:r>
            <a:r>
              <a:rPr lang="es-ES" dirty="0" smtClean="0"/>
              <a:t>: Ventajas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s-ES" dirty="0" smtClean="0"/>
              <a:t>Los </a:t>
            </a:r>
            <a:r>
              <a:rPr lang="es-ES" dirty="0" err="1" smtClean="0"/>
              <a:t>arrays</a:t>
            </a:r>
            <a:r>
              <a:rPr lang="es-ES" dirty="0" smtClean="0"/>
              <a:t> </a:t>
            </a:r>
            <a:r>
              <a:rPr lang="es-ES" dirty="0" smtClean="0"/>
              <a:t>con </a:t>
            </a:r>
            <a:r>
              <a:rPr lang="es-ES" dirty="0" smtClean="0"/>
              <a:t>los </a:t>
            </a:r>
            <a:r>
              <a:rPr lang="es-ES" dirty="0" smtClean="0"/>
              <a:t>que se ha trabajado anteriormente </a:t>
            </a:r>
            <a:r>
              <a:rPr lang="es-ES" dirty="0" smtClean="0"/>
              <a:t>son </a:t>
            </a:r>
            <a:r>
              <a:rPr lang="es-ES" b="1" dirty="0" smtClean="0"/>
              <a:t>estructuras estáticas </a:t>
            </a:r>
            <a:r>
              <a:rPr lang="es-ES" dirty="0" smtClean="0"/>
              <a:t>de datos, es </a:t>
            </a:r>
            <a:r>
              <a:rPr lang="es-ES" dirty="0" smtClean="0"/>
              <a:t>decir, </a:t>
            </a:r>
            <a:r>
              <a:rPr lang="es-ES" dirty="0" smtClean="0"/>
              <a:t>hay que definir previamente su tamaño y no puede cambiar en tiempo de ejecución.</a:t>
            </a:r>
          </a:p>
          <a:p>
            <a:r>
              <a:rPr lang="es-ES" dirty="0" smtClean="0"/>
              <a:t>Ventajas:</a:t>
            </a:r>
            <a:endParaRPr lang="es-ES" dirty="0"/>
          </a:p>
          <a:p>
            <a:pPr lvl="1"/>
            <a:r>
              <a:rPr lang="es-ES" dirty="0" smtClean="0"/>
              <a:t>Acceso </a:t>
            </a:r>
            <a:r>
              <a:rPr lang="es-ES" dirty="0"/>
              <a:t>aleatorio: se puede acceder a cualquier posición del </a:t>
            </a:r>
            <a:r>
              <a:rPr lang="es-ES" dirty="0" err="1" smtClean="0"/>
              <a:t>array</a:t>
            </a:r>
            <a:r>
              <a:rPr lang="es-ES" dirty="0" smtClean="0"/>
              <a:t> en </a:t>
            </a:r>
            <a:r>
              <a:rPr lang="es-ES" dirty="0"/>
              <a:t>tiempo constante.</a:t>
            </a:r>
          </a:p>
          <a:p>
            <a:pPr lvl="1"/>
            <a:r>
              <a:rPr lang="es-ES" dirty="0" smtClean="0"/>
              <a:t>Uso </a:t>
            </a:r>
            <a:r>
              <a:rPr lang="es-ES" dirty="0"/>
              <a:t>eficiente de memoria </a:t>
            </a:r>
            <a:r>
              <a:rPr lang="es-ES" dirty="0" smtClean="0"/>
              <a:t>ya que la información se almacena en posiciones </a:t>
            </a:r>
            <a:r>
              <a:rPr lang="es-ES" dirty="0"/>
              <a:t>consecutivas de memoria.</a:t>
            </a:r>
          </a:p>
          <a:p>
            <a:pPr marL="0" indent="0"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91942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Arrays</a:t>
            </a:r>
            <a:r>
              <a:rPr lang="es-ES" dirty="0" smtClean="0"/>
              <a:t>: Inconvenientes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s-ES" dirty="0" smtClean="0"/>
              <a:t>Tamaño estático: Puede provocar desperdicio de memoria si no se llena el </a:t>
            </a:r>
            <a:r>
              <a:rPr lang="es-ES" dirty="0" err="1" smtClean="0"/>
              <a:t>array</a:t>
            </a:r>
            <a:r>
              <a:rPr lang="es-ES" dirty="0" smtClean="0"/>
              <a:t> o posibilidad de sobrepasar el tamaño.</a:t>
            </a:r>
          </a:p>
          <a:p>
            <a:pPr lvl="1"/>
            <a:r>
              <a:rPr lang="es-ES" dirty="0" smtClean="0"/>
              <a:t>Necesidad de memoria contigua: puede haber suficiente memoria libre pero no en un bloque.</a:t>
            </a:r>
          </a:p>
          <a:p>
            <a:pPr lvl="1"/>
            <a:r>
              <a:rPr lang="es-ES" dirty="0" smtClean="0"/>
              <a:t>Las inserciones </a:t>
            </a:r>
            <a:r>
              <a:rPr lang="es-ES" dirty="0"/>
              <a:t>y eliminaciones </a:t>
            </a:r>
            <a:r>
              <a:rPr lang="es-ES" dirty="0" smtClean="0"/>
              <a:t>obligan a desplazar </a:t>
            </a:r>
            <a:r>
              <a:rPr lang="es-ES" dirty="0"/>
              <a:t>datos </a:t>
            </a:r>
            <a:r>
              <a:rPr lang="es-ES" dirty="0" smtClean="0"/>
              <a:t>en el </a:t>
            </a:r>
            <a:r>
              <a:rPr lang="es-ES" dirty="0" err="1" smtClean="0"/>
              <a:t>array</a:t>
            </a:r>
            <a:r>
              <a:rPr lang="es-ES" dirty="0" smtClean="0"/>
              <a:t> para no dejar huecos.</a:t>
            </a:r>
            <a:endParaRPr lang="es-ES" dirty="0"/>
          </a:p>
          <a:p>
            <a:pPr lvl="1"/>
            <a:r>
              <a:rPr lang="es-ES" dirty="0" smtClean="0"/>
              <a:t>La concatenación </a:t>
            </a:r>
            <a:r>
              <a:rPr lang="es-ES" dirty="0"/>
              <a:t>de dos o más </a:t>
            </a:r>
            <a:r>
              <a:rPr lang="es-ES" dirty="0" err="1" smtClean="0"/>
              <a:t>arrays</a:t>
            </a:r>
            <a:r>
              <a:rPr lang="es-ES" dirty="0" smtClean="0"/>
              <a:t> o la partición de un </a:t>
            </a:r>
            <a:r>
              <a:rPr lang="es-ES" dirty="0" err="1" smtClean="0"/>
              <a:t>array</a:t>
            </a:r>
            <a:r>
              <a:rPr lang="es-ES" dirty="0" smtClean="0"/>
              <a:t> obliga a copiar </a:t>
            </a:r>
            <a:r>
              <a:rPr lang="es-ES" dirty="0"/>
              <a:t>los datos </a:t>
            </a:r>
            <a:r>
              <a:rPr lang="es-ES" dirty="0" smtClean="0"/>
              <a:t>en nuevos </a:t>
            </a:r>
            <a:r>
              <a:rPr lang="es-ES" dirty="0" err="1" smtClean="0"/>
              <a:t>arrays</a:t>
            </a:r>
            <a:r>
              <a:rPr lang="es-ES" dirty="0" smtClean="0"/>
              <a:t>.</a:t>
            </a:r>
            <a:endParaRPr lang="es-ES" dirty="0"/>
          </a:p>
          <a:p>
            <a:pPr marL="0" indent="0">
              <a:buNone/>
            </a:pPr>
            <a:endParaRPr lang="es-ES" dirty="0" smtClean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95510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Estructuras dinámicas de datos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smtClean="0"/>
              <a:t>Son aquellas que permiten almacenar estructuras lineales pero no en posiciones consecutivas de memoria.</a:t>
            </a:r>
          </a:p>
          <a:p>
            <a:r>
              <a:rPr lang="es-ES" dirty="0" smtClean="0"/>
              <a:t>Ya hemos trabajado con estructuras dinámicas con las clases Vector y </a:t>
            </a:r>
            <a:r>
              <a:rPr lang="es-ES" dirty="0" err="1" smtClean="0"/>
              <a:t>ArrayList</a:t>
            </a:r>
            <a:r>
              <a:rPr lang="es-ES" dirty="0" smtClean="0"/>
              <a:t>.</a:t>
            </a:r>
          </a:p>
          <a:p>
            <a:r>
              <a:rPr lang="es-ES" dirty="0" smtClean="0"/>
              <a:t>Pueden cambiar de tamaño (aumentar o disminuir en tiempo de ejecución)</a:t>
            </a:r>
          </a:p>
          <a:p>
            <a:pPr lvl="1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46888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Estructuras dinámicas de datos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smtClean="0"/>
              <a:t>Las estructuras dinámicas en la programación tradicional se </a:t>
            </a:r>
            <a:r>
              <a:rPr lang="es-ES" dirty="0"/>
              <a:t>caracterizan por el uso de punteros o referencias que indican en qué posición de memoria se encuentra el siguiente elemento.</a:t>
            </a:r>
          </a:p>
          <a:p>
            <a:r>
              <a:rPr lang="es-ES" dirty="0"/>
              <a:t>Son, entre otras:</a:t>
            </a:r>
          </a:p>
          <a:p>
            <a:pPr lvl="1"/>
            <a:r>
              <a:rPr lang="es-ES" dirty="0"/>
              <a:t>Listas enlazadas, pilas, </a:t>
            </a:r>
            <a:r>
              <a:rPr lang="es-ES" dirty="0" smtClean="0"/>
              <a:t>colas.</a:t>
            </a:r>
            <a:endParaRPr lang="es-ES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17776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Listas enlazadas</a:t>
            </a:r>
            <a:r>
              <a:rPr lang="es-ES" dirty="0"/>
              <a:t> (simples)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568946" y="1556792"/>
            <a:ext cx="8229600" cy="2933873"/>
          </a:xfrm>
        </p:spPr>
        <p:txBody>
          <a:bodyPr/>
          <a:lstStyle/>
          <a:p>
            <a:r>
              <a:rPr lang="es-E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Secuencia ordenada de nodos donde cada nodo almacena:</a:t>
            </a:r>
          </a:p>
          <a:p>
            <a:pPr lvl="1"/>
            <a:r>
              <a:rPr lang="es-ES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 dato (elemento)</a:t>
            </a:r>
          </a:p>
          <a:p>
            <a:pPr lvl="1"/>
            <a:r>
              <a:rPr lang="es-ES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 puntero o referencia al siguiente nodo (</a:t>
            </a:r>
            <a:r>
              <a:rPr lang="es-ES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next</a:t>
            </a:r>
            <a:r>
              <a:rPr lang="es-ES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</a:t>
            </a:r>
          </a:p>
          <a:p>
            <a:r>
              <a:rPr lang="es-ES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Los </a:t>
            </a:r>
            <a:r>
              <a:rPr lang="es-E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nodos no tienen por qué </a:t>
            </a:r>
            <a:r>
              <a:rPr lang="es-ES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estar en posiciones contiguas de memoria</a:t>
            </a:r>
            <a:endParaRPr lang="es-ES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s-ES" dirty="0"/>
          </a:p>
        </p:txBody>
      </p:sp>
      <p:grpSp>
        <p:nvGrpSpPr>
          <p:cNvPr id="25" name="24 Grupo"/>
          <p:cNvGrpSpPr/>
          <p:nvPr/>
        </p:nvGrpSpPr>
        <p:grpSpPr>
          <a:xfrm>
            <a:off x="290886" y="4529730"/>
            <a:ext cx="8465590" cy="1953694"/>
            <a:chOff x="282874" y="4508026"/>
            <a:chExt cx="8465590" cy="1953694"/>
          </a:xfrm>
        </p:grpSpPr>
        <p:grpSp>
          <p:nvGrpSpPr>
            <p:cNvPr id="10" name="9 Grupo"/>
            <p:cNvGrpSpPr/>
            <p:nvPr/>
          </p:nvGrpSpPr>
          <p:grpSpPr>
            <a:xfrm>
              <a:off x="3364260" y="5448250"/>
              <a:ext cx="1728192" cy="1008112"/>
              <a:chOff x="827584" y="5301208"/>
              <a:chExt cx="1728192" cy="1008112"/>
            </a:xfrm>
          </p:grpSpPr>
          <p:sp>
            <p:nvSpPr>
              <p:cNvPr id="4" name="3 Rectángulo"/>
              <p:cNvSpPr/>
              <p:nvPr/>
            </p:nvSpPr>
            <p:spPr bwMode="auto">
              <a:xfrm>
                <a:off x="827584" y="5301208"/>
                <a:ext cx="1728192" cy="1008112"/>
              </a:xfrm>
              <a:prstGeom prst="rect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s-ES" sz="18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cs typeface="Arial" charset="0"/>
                  </a:rPr>
                  <a:t> </a:t>
                </a:r>
                <a:r>
                  <a:rPr kumimoji="0" lang="es-ES" sz="2400" b="0" i="0" u="none" strike="noStrike" cap="none" normalizeH="0" baseline="0" dirty="0" err="1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cs typeface="Arial" charset="0"/>
                  </a:rPr>
                  <a:t>elem</a:t>
                </a:r>
                <a:r>
                  <a:rPr kumimoji="0" lang="es-ES" sz="24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cs typeface="Arial" charset="0"/>
                  </a:rPr>
                  <a:t>	</a:t>
                </a:r>
                <a:r>
                  <a:rPr lang="es-ES" sz="2400" dirty="0" err="1" smtClean="0">
                    <a:latin typeface="Arial" charset="0"/>
                    <a:cs typeface="Arial" charset="0"/>
                  </a:rPr>
                  <a:t>next</a:t>
                </a:r>
                <a:endParaRPr kumimoji="0" lang="es-ES" sz="24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cs typeface="Arial" charset="0"/>
                </a:endParaRPr>
              </a:p>
            </p:txBody>
          </p:sp>
          <p:cxnSp>
            <p:nvCxnSpPr>
              <p:cNvPr id="9" name="8 Conector recto"/>
              <p:cNvCxnSpPr>
                <a:stCxn id="4" idx="0"/>
                <a:endCxn id="4" idx="2"/>
              </p:cNvCxnSpPr>
              <p:nvPr/>
            </p:nvCxnSpPr>
            <p:spPr bwMode="auto">
              <a:xfrm>
                <a:off x="1691680" y="5301208"/>
                <a:ext cx="0" cy="1008112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grpSp>
          <p:nvGrpSpPr>
            <p:cNvPr id="11" name="10 Grupo"/>
            <p:cNvGrpSpPr/>
            <p:nvPr/>
          </p:nvGrpSpPr>
          <p:grpSpPr>
            <a:xfrm>
              <a:off x="979984" y="5453608"/>
              <a:ext cx="1728192" cy="1008112"/>
              <a:chOff x="827584" y="5301208"/>
              <a:chExt cx="1728192" cy="1008112"/>
            </a:xfrm>
          </p:grpSpPr>
          <p:sp>
            <p:nvSpPr>
              <p:cNvPr id="12" name="11 Rectángulo"/>
              <p:cNvSpPr/>
              <p:nvPr/>
            </p:nvSpPr>
            <p:spPr bwMode="auto">
              <a:xfrm>
                <a:off x="827584" y="5301208"/>
                <a:ext cx="1728192" cy="1008112"/>
              </a:xfrm>
              <a:prstGeom prst="rect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s-ES" sz="18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cs typeface="Arial" charset="0"/>
                  </a:rPr>
                  <a:t> </a:t>
                </a:r>
                <a:r>
                  <a:rPr lang="es-ES" sz="2400" dirty="0" err="1" smtClean="0">
                    <a:latin typeface="Arial" charset="0"/>
                    <a:cs typeface="Arial" charset="0"/>
                  </a:rPr>
                  <a:t>elem</a:t>
                </a:r>
                <a:r>
                  <a:rPr kumimoji="0" lang="es-ES" sz="24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cs typeface="Arial" charset="0"/>
                  </a:rPr>
                  <a:t>	</a:t>
                </a:r>
                <a:r>
                  <a:rPr lang="es-ES" sz="2400" dirty="0" err="1" smtClean="0">
                    <a:latin typeface="Arial" charset="0"/>
                    <a:cs typeface="Arial" charset="0"/>
                  </a:rPr>
                  <a:t>next</a:t>
                </a:r>
                <a:endParaRPr kumimoji="0" lang="es-ES" sz="24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cs typeface="Arial" charset="0"/>
                </a:endParaRPr>
              </a:p>
            </p:txBody>
          </p:sp>
          <p:cxnSp>
            <p:nvCxnSpPr>
              <p:cNvPr id="13" name="12 Conector recto"/>
              <p:cNvCxnSpPr>
                <a:stCxn id="12" idx="0"/>
                <a:endCxn id="12" idx="2"/>
              </p:cNvCxnSpPr>
              <p:nvPr/>
            </p:nvCxnSpPr>
            <p:spPr bwMode="auto">
              <a:xfrm>
                <a:off x="1691680" y="5301208"/>
                <a:ext cx="0" cy="1008112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grpSp>
          <p:nvGrpSpPr>
            <p:cNvPr id="14" name="13 Grupo"/>
            <p:cNvGrpSpPr/>
            <p:nvPr/>
          </p:nvGrpSpPr>
          <p:grpSpPr>
            <a:xfrm>
              <a:off x="5718398" y="5448250"/>
              <a:ext cx="1728192" cy="1008112"/>
              <a:chOff x="827584" y="5301208"/>
              <a:chExt cx="1728192" cy="1008112"/>
            </a:xfrm>
          </p:grpSpPr>
          <p:sp>
            <p:nvSpPr>
              <p:cNvPr id="15" name="14 Rectángulo"/>
              <p:cNvSpPr/>
              <p:nvPr/>
            </p:nvSpPr>
            <p:spPr bwMode="auto">
              <a:xfrm>
                <a:off x="827584" y="5301208"/>
                <a:ext cx="1728192" cy="1008112"/>
              </a:xfrm>
              <a:prstGeom prst="rect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s-ES" sz="18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cs typeface="Arial" charset="0"/>
                  </a:rPr>
                  <a:t> </a:t>
                </a:r>
                <a:r>
                  <a:rPr kumimoji="0" lang="es-ES" sz="2400" b="0" i="0" u="none" strike="noStrike" cap="none" normalizeH="0" baseline="0" dirty="0" err="1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cs typeface="Arial" charset="0"/>
                  </a:rPr>
                  <a:t>elem</a:t>
                </a:r>
                <a:r>
                  <a:rPr kumimoji="0" lang="es-ES" sz="24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cs typeface="Arial" charset="0"/>
                  </a:rPr>
                  <a:t>	</a:t>
                </a:r>
                <a:r>
                  <a:rPr lang="es-ES" sz="2400" dirty="0" err="1" smtClean="0">
                    <a:latin typeface="Arial" charset="0"/>
                    <a:cs typeface="Arial" charset="0"/>
                  </a:rPr>
                  <a:t>next</a:t>
                </a:r>
                <a:endParaRPr kumimoji="0" lang="es-ES" sz="24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cs typeface="Arial" charset="0"/>
                </a:endParaRPr>
              </a:p>
            </p:txBody>
          </p:sp>
          <p:cxnSp>
            <p:nvCxnSpPr>
              <p:cNvPr id="16" name="15 Conector recto"/>
              <p:cNvCxnSpPr>
                <a:stCxn id="15" idx="0"/>
                <a:endCxn id="15" idx="2"/>
              </p:cNvCxnSpPr>
              <p:nvPr/>
            </p:nvCxnSpPr>
            <p:spPr bwMode="auto">
              <a:xfrm>
                <a:off x="1691680" y="5301208"/>
                <a:ext cx="0" cy="1008112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cxnSp>
          <p:nvCxnSpPr>
            <p:cNvPr id="18" name="17 Conector recto de flecha"/>
            <p:cNvCxnSpPr>
              <a:endCxn id="4" idx="1"/>
            </p:cNvCxnSpPr>
            <p:nvPr/>
          </p:nvCxnSpPr>
          <p:spPr bwMode="auto">
            <a:xfrm flipV="1">
              <a:off x="2555776" y="5952306"/>
              <a:ext cx="808484" cy="535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18 Conector recto de flecha"/>
            <p:cNvCxnSpPr/>
            <p:nvPr/>
          </p:nvCxnSpPr>
          <p:spPr bwMode="auto">
            <a:xfrm flipV="1">
              <a:off x="4932040" y="5985420"/>
              <a:ext cx="808484" cy="535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19 Conector recto de flecha"/>
            <p:cNvCxnSpPr/>
            <p:nvPr/>
          </p:nvCxnSpPr>
          <p:spPr bwMode="auto">
            <a:xfrm>
              <a:off x="584176" y="4872422"/>
              <a:ext cx="808484" cy="501724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21 Conector recto de flecha"/>
            <p:cNvCxnSpPr/>
            <p:nvPr/>
          </p:nvCxnSpPr>
          <p:spPr bwMode="auto">
            <a:xfrm flipV="1">
              <a:off x="7236296" y="5946948"/>
              <a:ext cx="808484" cy="535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3" name="22 CuadroTexto"/>
            <p:cNvSpPr txBox="1"/>
            <p:nvPr/>
          </p:nvSpPr>
          <p:spPr>
            <a:xfrm>
              <a:off x="282874" y="4508026"/>
              <a:ext cx="7284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 smtClean="0"/>
                <a:t>head</a:t>
              </a:r>
              <a:endParaRPr lang="es-ES" dirty="0"/>
            </a:p>
          </p:txBody>
        </p:sp>
        <p:sp>
          <p:nvSpPr>
            <p:cNvPr id="24" name="23 CuadroTexto"/>
            <p:cNvSpPr txBox="1"/>
            <p:nvPr/>
          </p:nvSpPr>
          <p:spPr>
            <a:xfrm>
              <a:off x="8002860" y="5772998"/>
              <a:ext cx="7456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 err="1" smtClean="0"/>
                <a:t>null</a:t>
              </a:r>
              <a:endParaRPr lang="es-ES" dirty="0"/>
            </a:p>
          </p:txBody>
        </p:sp>
      </p:grpSp>
    </p:spTree>
    <p:extLst>
      <p:ext uri="{BB962C8B-B14F-4D97-AF65-F5344CB8AC3E}">
        <p14:creationId xmlns:p14="http://schemas.microsoft.com/office/powerpoint/2010/main" val="1083734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Listas enlazadas en la programación tradicional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smtClean="0"/>
              <a:t>Para definir una lista enlazada hay que definir la clase Nodo y la clase Lista con métodos para insertar, borrar, eliminar, etc.</a:t>
            </a:r>
          </a:p>
          <a:p>
            <a:r>
              <a:rPr lang="es-ES" dirty="0" smtClean="0"/>
              <a:t>La clase Nodo tiene como atributos un </a:t>
            </a:r>
            <a:r>
              <a:rPr lang="es-ES" b="1" dirty="0" smtClean="0"/>
              <a:t>elemento de clase E </a:t>
            </a:r>
            <a:r>
              <a:rPr lang="es-ES" dirty="0" smtClean="0"/>
              <a:t>(</a:t>
            </a:r>
            <a:r>
              <a:rPr lang="es-ES" dirty="0" err="1" smtClean="0"/>
              <a:t>parametrizado</a:t>
            </a:r>
            <a:r>
              <a:rPr lang="es-ES" dirty="0" smtClean="0"/>
              <a:t>) donde se almacenan los datos y un atributo </a:t>
            </a:r>
            <a:r>
              <a:rPr lang="es-ES" b="1" dirty="0" err="1" smtClean="0"/>
              <a:t>next</a:t>
            </a:r>
            <a:r>
              <a:rPr lang="es-ES" dirty="0" smtClean="0"/>
              <a:t> que apunta al siguiente nodo de la lista.</a:t>
            </a:r>
          </a:p>
          <a:p>
            <a:r>
              <a:rPr lang="es-ES" dirty="0" smtClean="0"/>
              <a:t>Lo denominaremos </a:t>
            </a:r>
            <a:r>
              <a:rPr lang="es-ES" b="1" dirty="0" err="1" smtClean="0"/>
              <a:t>SNode</a:t>
            </a:r>
            <a:r>
              <a:rPr lang="es-ES" dirty="0" smtClean="0"/>
              <a:t> porque es un nodo para una lista simplemente enlazada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381477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Red">
  <a:themeElements>
    <a:clrScheme name="1_Red 10">
      <a:dk1>
        <a:srgbClr val="000000"/>
      </a:dk1>
      <a:lt1>
        <a:srgbClr val="FFFFFF"/>
      </a:lt1>
      <a:dk2>
        <a:srgbClr val="330066"/>
      </a:dk2>
      <a:lt2>
        <a:srgbClr val="808080"/>
      </a:lt2>
      <a:accent1>
        <a:srgbClr val="CCCC00"/>
      </a:accent1>
      <a:accent2>
        <a:srgbClr val="669999"/>
      </a:accent2>
      <a:accent3>
        <a:srgbClr val="FFFFFF"/>
      </a:accent3>
      <a:accent4>
        <a:srgbClr val="000000"/>
      </a:accent4>
      <a:accent5>
        <a:srgbClr val="E2E2AA"/>
      </a:accent5>
      <a:accent6>
        <a:srgbClr val="5C8A8A"/>
      </a:accent6>
      <a:hlink>
        <a:srgbClr val="7E9CE8"/>
      </a:hlink>
      <a:folHlink>
        <a:srgbClr val="D8D8EC"/>
      </a:folHlink>
    </a:clrScheme>
    <a:fontScheme name="1_Red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s-E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s-E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1_Red 1">
        <a:dk1>
          <a:srgbClr val="4F747B"/>
        </a:dk1>
        <a:lt1>
          <a:srgbClr val="FFFFFF"/>
        </a:lt1>
        <a:dk2>
          <a:srgbClr val="000000"/>
        </a:dk2>
        <a:lt2>
          <a:srgbClr val="C0C0C0"/>
        </a:lt2>
        <a:accent1>
          <a:srgbClr val="859868"/>
        </a:accent1>
        <a:accent2>
          <a:srgbClr val="5F5F5F"/>
        </a:accent2>
        <a:accent3>
          <a:srgbClr val="AAAAAA"/>
        </a:accent3>
        <a:accent4>
          <a:srgbClr val="DADADA"/>
        </a:accent4>
        <a:accent5>
          <a:srgbClr val="C2CAB9"/>
        </a:accent5>
        <a:accent6>
          <a:srgbClr val="555555"/>
        </a:accent6>
        <a:hlink>
          <a:srgbClr val="5F5F5F"/>
        </a:hlink>
        <a:folHlink>
          <a:srgbClr val="BA121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Red 2">
        <a:dk1>
          <a:srgbClr val="3C0000"/>
        </a:dk1>
        <a:lt1>
          <a:srgbClr val="FFFFFF"/>
        </a:lt1>
        <a:dk2>
          <a:srgbClr val="4D0B0B"/>
        </a:dk2>
        <a:lt2>
          <a:srgbClr val="FFFFFF"/>
        </a:lt2>
        <a:accent1>
          <a:srgbClr val="666633"/>
        </a:accent1>
        <a:accent2>
          <a:srgbClr val="CC3300"/>
        </a:accent2>
        <a:accent3>
          <a:srgbClr val="B2AAAA"/>
        </a:accent3>
        <a:accent4>
          <a:srgbClr val="DADADA"/>
        </a:accent4>
        <a:accent5>
          <a:srgbClr val="B8B8AD"/>
        </a:accent5>
        <a:accent6>
          <a:srgbClr val="B92D00"/>
        </a:accent6>
        <a:hlink>
          <a:srgbClr val="CC9900"/>
        </a:hlink>
        <a:folHlink>
          <a:srgbClr val="CCCC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Red 3">
        <a:dk1>
          <a:srgbClr val="666699"/>
        </a:dk1>
        <a:lt1>
          <a:srgbClr val="FFFFFF"/>
        </a:lt1>
        <a:dk2>
          <a:srgbClr val="15192B"/>
        </a:dk2>
        <a:lt2>
          <a:srgbClr val="CCCCFF"/>
        </a:lt2>
        <a:accent1>
          <a:srgbClr val="4F893D"/>
        </a:accent1>
        <a:accent2>
          <a:srgbClr val="666699"/>
        </a:accent2>
        <a:accent3>
          <a:srgbClr val="AAABAC"/>
        </a:accent3>
        <a:accent4>
          <a:srgbClr val="DADADA"/>
        </a:accent4>
        <a:accent5>
          <a:srgbClr val="B2C4AF"/>
        </a:accent5>
        <a:accent6>
          <a:srgbClr val="5C5C8A"/>
        </a:accent6>
        <a:hlink>
          <a:srgbClr val="CC9900"/>
        </a:hlink>
        <a:folHlink>
          <a:srgbClr val="4837C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Red 4">
        <a:dk1>
          <a:srgbClr val="666699"/>
        </a:dk1>
        <a:lt1>
          <a:srgbClr val="FFFFFF"/>
        </a:lt1>
        <a:dk2>
          <a:srgbClr val="86001A"/>
        </a:dk2>
        <a:lt2>
          <a:srgbClr val="CCCC66"/>
        </a:lt2>
        <a:accent1>
          <a:srgbClr val="FF3300"/>
        </a:accent1>
        <a:accent2>
          <a:srgbClr val="FF6600"/>
        </a:accent2>
        <a:accent3>
          <a:srgbClr val="C3AAAB"/>
        </a:accent3>
        <a:accent4>
          <a:srgbClr val="DADADA"/>
        </a:accent4>
        <a:accent5>
          <a:srgbClr val="FFADAA"/>
        </a:accent5>
        <a:accent6>
          <a:srgbClr val="E75C00"/>
        </a:accent6>
        <a:hlink>
          <a:srgbClr val="CC9900"/>
        </a:hlink>
        <a:folHlink>
          <a:srgbClr val="FF0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Red 5">
        <a:dk1>
          <a:srgbClr val="666699"/>
        </a:dk1>
        <a:lt1>
          <a:srgbClr val="FFFFFF"/>
        </a:lt1>
        <a:dk2>
          <a:srgbClr val="000054"/>
        </a:dk2>
        <a:lt2>
          <a:srgbClr val="FFFFFF"/>
        </a:lt2>
        <a:accent1>
          <a:srgbClr val="3333FF"/>
        </a:accent1>
        <a:accent2>
          <a:srgbClr val="006699"/>
        </a:accent2>
        <a:accent3>
          <a:srgbClr val="AAAAB3"/>
        </a:accent3>
        <a:accent4>
          <a:srgbClr val="DADADA"/>
        </a:accent4>
        <a:accent5>
          <a:srgbClr val="ADADFF"/>
        </a:accent5>
        <a:accent6>
          <a:srgbClr val="005C8A"/>
        </a:accent6>
        <a:hlink>
          <a:srgbClr val="669900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Red 6">
        <a:dk1>
          <a:srgbClr val="808080"/>
        </a:dk1>
        <a:lt1>
          <a:srgbClr val="FFFFFF"/>
        </a:lt1>
        <a:dk2>
          <a:srgbClr val="30054B"/>
        </a:dk2>
        <a:lt2>
          <a:srgbClr val="FFFFFF"/>
        </a:lt2>
        <a:accent1>
          <a:srgbClr val="797B9B"/>
        </a:accent1>
        <a:accent2>
          <a:srgbClr val="6B4FB1"/>
        </a:accent2>
        <a:accent3>
          <a:srgbClr val="ADAAB1"/>
        </a:accent3>
        <a:accent4>
          <a:srgbClr val="DADADA"/>
        </a:accent4>
        <a:accent5>
          <a:srgbClr val="BEBFCB"/>
        </a:accent5>
        <a:accent6>
          <a:srgbClr val="6047A0"/>
        </a:accent6>
        <a:hlink>
          <a:srgbClr val="7AACCE"/>
        </a:hlink>
        <a:folHlink>
          <a:srgbClr val="D8D8E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Red 7">
        <a:dk1>
          <a:srgbClr val="808080"/>
        </a:dk1>
        <a:lt1>
          <a:srgbClr val="FFFFCC"/>
        </a:lt1>
        <a:dk2>
          <a:srgbClr val="29527B"/>
        </a:dk2>
        <a:lt2>
          <a:srgbClr val="FFFFFF"/>
        </a:lt2>
        <a:accent1>
          <a:srgbClr val="CCCC00"/>
        </a:accent1>
        <a:accent2>
          <a:srgbClr val="669999"/>
        </a:accent2>
        <a:accent3>
          <a:srgbClr val="ACB3BF"/>
        </a:accent3>
        <a:accent4>
          <a:srgbClr val="DADAAE"/>
        </a:accent4>
        <a:accent5>
          <a:srgbClr val="E2E2AA"/>
        </a:accent5>
        <a:accent6>
          <a:srgbClr val="5C8A8A"/>
        </a:accent6>
        <a:hlink>
          <a:srgbClr val="D8D8EC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Red 8">
        <a:dk1>
          <a:srgbClr val="666699"/>
        </a:dk1>
        <a:lt1>
          <a:srgbClr val="FFFFFF"/>
        </a:lt1>
        <a:dk2>
          <a:srgbClr val="476949"/>
        </a:dk2>
        <a:lt2>
          <a:srgbClr val="FFFFFF"/>
        </a:lt2>
        <a:accent1>
          <a:srgbClr val="CC6600"/>
        </a:accent1>
        <a:accent2>
          <a:srgbClr val="CC9900"/>
        </a:accent2>
        <a:accent3>
          <a:srgbClr val="B1B9B1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452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Red 9">
        <a:dk1>
          <a:srgbClr val="000000"/>
        </a:dk1>
        <a:lt1>
          <a:srgbClr val="FFFFFF"/>
        </a:lt1>
        <a:dk2>
          <a:srgbClr val="7C1302"/>
        </a:dk2>
        <a:lt2>
          <a:srgbClr val="CC9900"/>
        </a:lt2>
        <a:accent1>
          <a:srgbClr val="CC9900"/>
        </a:accent1>
        <a:accent2>
          <a:srgbClr val="CC3300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B92D00"/>
        </a:accent6>
        <a:hlink>
          <a:srgbClr val="808080"/>
        </a:hlink>
        <a:folHlink>
          <a:srgbClr val="CC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Red 10">
        <a:dk1>
          <a:srgbClr val="000000"/>
        </a:dk1>
        <a:lt1>
          <a:srgbClr val="FFFFFF"/>
        </a:lt1>
        <a:dk2>
          <a:srgbClr val="330066"/>
        </a:dk2>
        <a:lt2>
          <a:srgbClr val="808080"/>
        </a:lt2>
        <a:accent1>
          <a:srgbClr val="CCCC00"/>
        </a:accent1>
        <a:accent2>
          <a:srgbClr val="669999"/>
        </a:accent2>
        <a:accent3>
          <a:srgbClr val="FFFFFF"/>
        </a:accent3>
        <a:accent4>
          <a:srgbClr val="000000"/>
        </a:accent4>
        <a:accent5>
          <a:srgbClr val="E2E2AA"/>
        </a:accent5>
        <a:accent6>
          <a:srgbClr val="5C8A8A"/>
        </a:accent6>
        <a:hlink>
          <a:srgbClr val="7E9CE8"/>
        </a:hlink>
        <a:folHlink>
          <a:srgbClr val="D8D8E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emplate>LA CLASE VECTOR</Template>
  <TotalTime>575</TotalTime>
  <Words>969</Words>
  <Application>Microsoft Office PowerPoint</Application>
  <PresentationFormat>Presentación en pantalla (4:3)</PresentationFormat>
  <Paragraphs>107</Paragraphs>
  <Slides>36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36</vt:i4>
      </vt:variant>
    </vt:vector>
  </HeadingPairs>
  <TitlesOfParts>
    <vt:vector size="37" baseType="lpstr">
      <vt:lpstr>1_Red</vt:lpstr>
      <vt:lpstr>Tipos abstractos de datos: Listas, pilas y colas</vt:lpstr>
      <vt:lpstr>Tipos abstractos de datos </vt:lpstr>
      <vt:lpstr>Tipos abstractos de datos: Estructuras de datos lineales</vt:lpstr>
      <vt:lpstr>Arrays: Ventajas</vt:lpstr>
      <vt:lpstr>Arrays: Inconvenientes</vt:lpstr>
      <vt:lpstr>Estructuras dinámicas de datos</vt:lpstr>
      <vt:lpstr>Estructuras dinámicas de datos</vt:lpstr>
      <vt:lpstr>Listas enlazadas (simples)</vt:lpstr>
      <vt:lpstr>Listas enlazadas en la programación tradicional</vt:lpstr>
      <vt:lpstr>Presentación de PowerPoint</vt:lpstr>
      <vt:lpstr>Podemos definir una clase para representar una lista simple: clase SList (definida por el programador) </vt:lpstr>
      <vt:lpstr>Interfaz ISList: Operaciones definidas en la lista simple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 Ventajas de las listas enlazadas</vt:lpstr>
      <vt:lpstr>Listas doblemente enlazadas</vt:lpstr>
      <vt:lpstr>Clase DNode</vt:lpstr>
      <vt:lpstr>Interfaz DList</vt:lpstr>
      <vt:lpstr>Clase DList</vt:lpstr>
      <vt:lpstr>Pilas (Stack)</vt:lpstr>
      <vt:lpstr>Presentación de PowerPoint</vt:lpstr>
      <vt:lpstr>Interface IStack</vt:lpstr>
      <vt:lpstr>Podemos definir la clase Stack usando una lista encadenada de la manera siguiente. Al igual que en la clase SList, esta definición de Stack es propia del programador</vt:lpstr>
      <vt:lpstr>Presentación de PowerPoint</vt:lpstr>
      <vt:lpstr>Colas (Queue)</vt:lpstr>
      <vt:lpstr>Colas (Queue)</vt:lpstr>
      <vt:lpstr>Interfaz IQueue</vt:lpstr>
      <vt:lpstr>Podemos definir una clase Queue de la forma siguiente</vt:lpstr>
      <vt:lpstr>Presentación de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Estructuras dinámicas: Listas enlazadas</dc:title>
  <dc:creator>almudena</dc:creator>
  <cp:lastModifiedBy>almudena</cp:lastModifiedBy>
  <cp:revision>58</cp:revision>
  <dcterms:created xsi:type="dcterms:W3CDTF">2013-04-09T11:01:55Z</dcterms:created>
  <dcterms:modified xsi:type="dcterms:W3CDTF">2014-05-04T17:49:45Z</dcterms:modified>
</cp:coreProperties>
</file>